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432" r:id="rId2"/>
    <p:sldId id="420" r:id="rId3"/>
    <p:sldId id="318" r:id="rId4"/>
    <p:sldId id="364" r:id="rId5"/>
    <p:sldId id="424" r:id="rId6"/>
    <p:sldId id="425" r:id="rId7"/>
    <p:sldId id="426" r:id="rId8"/>
    <p:sldId id="339" r:id="rId9"/>
    <p:sldId id="322" r:id="rId10"/>
    <p:sldId id="393" r:id="rId11"/>
    <p:sldId id="395" r:id="rId12"/>
    <p:sldId id="400" r:id="rId13"/>
    <p:sldId id="401" r:id="rId14"/>
    <p:sldId id="397" r:id="rId15"/>
    <p:sldId id="427" r:id="rId16"/>
    <p:sldId id="428" r:id="rId17"/>
    <p:sldId id="406" r:id="rId18"/>
    <p:sldId id="422" r:id="rId19"/>
    <p:sldId id="423" r:id="rId20"/>
    <p:sldId id="429" r:id="rId21"/>
    <p:sldId id="430" r:id="rId22"/>
    <p:sldId id="431" r:id="rId23"/>
    <p:sldId id="433" r:id="rId24"/>
    <p:sldId id="434" r:id="rId25"/>
    <p:sldId id="448" r:id="rId26"/>
    <p:sldId id="435" r:id="rId27"/>
    <p:sldId id="436" r:id="rId28"/>
    <p:sldId id="437" r:id="rId29"/>
    <p:sldId id="438" r:id="rId30"/>
    <p:sldId id="442" r:id="rId31"/>
    <p:sldId id="439" r:id="rId32"/>
    <p:sldId id="440" r:id="rId33"/>
    <p:sldId id="441" r:id="rId34"/>
    <p:sldId id="449" r:id="rId35"/>
    <p:sldId id="443" r:id="rId36"/>
    <p:sldId id="444" r:id="rId37"/>
    <p:sldId id="445" r:id="rId38"/>
    <p:sldId id="446" r:id="rId39"/>
    <p:sldId id="450" r:id="rId4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CC99"/>
    <a:srgbClr val="0000CC"/>
    <a:srgbClr val="990099"/>
    <a:srgbClr val="FFCC66"/>
    <a:srgbClr val="680000"/>
    <a:srgbClr val="FF7C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1" autoAdjust="0"/>
    <p:restoredTop sz="86301" autoAdjust="0"/>
  </p:normalViewPr>
  <p:slideViewPr>
    <p:cSldViewPr>
      <p:cViewPr varScale="1">
        <p:scale>
          <a:sx n="90" d="100"/>
          <a:sy n="90" d="100"/>
        </p:scale>
        <p:origin x="-24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73" d="100"/>
          <a:sy n="73" d="100"/>
        </p:scale>
        <p:origin x="-2184" y="-108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9FAA5-EA75-4F7D-9305-180FAF0A8272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B7CDE-87C8-43F5-B148-C5978901B8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9982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0662F-A517-45AC-81C1-5A3F08039DAB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0A2F-2166-4682-9BCF-0B37B38B5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603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60A2F-2166-4682-9BCF-0B37B38B5CD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FC60330-3CFE-4CB7-84CB-7BC9169B2AC0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97BB0C-1478-4934-BCC7-AD4CE2E48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ee37eb90a28ba4ca9bf2183224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4785" y="1600200"/>
            <a:ext cx="4011029" cy="47244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Писатели и поэты Пармы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000496" y="4143380"/>
            <a:ext cx="4991104" cy="21812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Автор: Катаева Татьяна Егоровна,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учитель- логопед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МБДОУ «Детский сад №16 «Ёлочка»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 Кудымкар, Пермский край.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9838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7"/>
            <a:ext cx="4528466" cy="6217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-7835622"/>
            <a:ext cx="914501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Основоположник коми-пермяцкой литературы, поэт, создатель коми-пермяцкого лите­ратурного языка, письменности, автор коми грамматики, учебников по чтению, естествознанию, знаток и собиратель коми-пермяцкого устно­го народного творчества, организатор лекций-концертов «Коми вече­ра» («Коми </a:t>
            </a:r>
            <a:r>
              <a:rPr lang="ru-RU" dirty="0" err="1" smtClean="0"/>
              <a:t>рыттэз</a:t>
            </a:r>
            <a:r>
              <a:rPr lang="ru-RU" dirty="0" smtClean="0"/>
              <a:t>»).</a:t>
            </a:r>
          </a:p>
          <a:p>
            <a:r>
              <a:rPr lang="ru-RU" dirty="0" smtClean="0"/>
              <a:t>Родился 25 декабря 1899 г. в д. Верх-Иньва Кудымкарского района, в крестьянской семье, рос очень трудолюбивым, с детства хорошо пел, любил бывать в лесу, ходить на охоту.</a:t>
            </a:r>
          </a:p>
          <a:p>
            <a:r>
              <a:rPr lang="ru-RU" dirty="0" smtClean="0"/>
              <a:t>Окончил начальную школу. В 1916 году - </a:t>
            </a:r>
            <a:r>
              <a:rPr lang="ru-RU" dirty="0" err="1" smtClean="0"/>
              <a:t>Юрлинское</a:t>
            </a:r>
            <a:r>
              <a:rPr lang="ru-RU" dirty="0" smtClean="0"/>
              <a:t> сельское училище. Работал телеграфистом. В 1919-1922 гг. служил в Красной Армии. В 1922 году учился в Сыктывкарском Коми институте и одновременно работал в Коми издательстве. С 1922 г. - в Кудымкаре. Преподавал коми-пермяцкий язык в школе II ступени, одновременно самостоятельно разрабатывал грамматику родного языка. Выступил одним из организаторов лекций-концертов на родном языке «Коми вечера».          Осенью 1922 года А.Н. Зубов вместе с Ф.Г. Таракановым и Ф.А. Тупицыным организовал первый «Коми вечер» в </a:t>
            </a:r>
            <a:r>
              <a:rPr lang="ru-RU" dirty="0" err="1" smtClean="0"/>
              <a:t>Ёгве</a:t>
            </a:r>
            <a:r>
              <a:rPr lang="ru-RU" dirty="0" smtClean="0"/>
              <a:t>, положивший начало тематическим вечерам, на которых читались лекции по истории края, о роли родного языка в школе, исполнялись песни, стихи, инсценировки на </a:t>
            </a:r>
            <a:r>
              <a:rPr lang="ru-RU" sz="1000" dirty="0" smtClean="0"/>
              <a:t>коми-пермяцком языке.</a:t>
            </a:r>
          </a:p>
          <a:p>
            <a:r>
              <a:rPr lang="ru-RU" sz="1000" dirty="0" smtClean="0"/>
              <a:t>В 1923-1926 гг. А.Н. Зубов учился в Пермском университете, после его окончания работал в научно-исследовательском бюро при Президиуме Коми-Пермяцкого </a:t>
            </a:r>
            <a:r>
              <a:rPr lang="ru-RU" sz="1000" dirty="0" err="1" smtClean="0"/>
              <a:t>окрисполкома</a:t>
            </a:r>
            <a:r>
              <a:rPr lang="ru-RU" sz="1000" dirty="0" smtClean="0"/>
              <a:t>. Составлял школьные учебники, разрабатывал орфографию и терминологию. Много занимался литературной деятельностью, основоположник коми-пермяцкой литературы.</a:t>
            </a:r>
          </a:p>
          <a:p>
            <a:r>
              <a:rPr lang="ru-RU" sz="1000" dirty="0" smtClean="0"/>
              <a:t>В 1923 году в Сыктывкаре издан первый сборник стихов на коми-пермяцком языке «</a:t>
            </a:r>
            <a:r>
              <a:rPr lang="ru-RU" sz="1000" dirty="0" err="1" smtClean="0"/>
              <a:t>Горадзуль</a:t>
            </a:r>
            <a:r>
              <a:rPr lang="ru-RU" sz="1000" dirty="0" smtClean="0"/>
              <a:t>» («Купава»), в который вошли и стихо­творения А.Н. Зубова.</a:t>
            </a:r>
          </a:p>
          <a:p>
            <a:r>
              <a:rPr lang="ru-RU" sz="1000" dirty="0" smtClean="0"/>
              <a:t>В 1925 году в Москве издана книга для чтения «Новая жизнь», составленная Зубовым. Позже в Москве выходят сборник его стихов «</a:t>
            </a:r>
            <a:r>
              <a:rPr lang="ru-RU" sz="1000" dirty="0" err="1" smtClean="0"/>
              <a:t>Эн-джа</a:t>
            </a:r>
            <a:r>
              <a:rPr lang="ru-RU" sz="1000" dirty="0" smtClean="0"/>
              <a:t>» («Что-то») и поэма «По новому пути».</a:t>
            </a:r>
          </a:p>
          <a:p>
            <a:r>
              <a:rPr lang="ru-RU" sz="1000" dirty="0" smtClean="0"/>
              <a:t>В 1935 году Зубовым написана первая пьеса на коми-пермяцком языке «Сквозь тьму», которая была поставлена в Кудымкарском драматическом театре и в 1937 году показана в Свердловске на Олимпиаде уральских народов.</a:t>
            </a:r>
          </a:p>
          <a:p>
            <a:r>
              <a:rPr lang="ru-RU" sz="1000" dirty="0" smtClean="0"/>
              <a:t>В 1935 году в Кудымкаре напечатан составленный А.Н. Зубовым сборник коми-пермяцких сказок.</a:t>
            </a:r>
          </a:p>
          <a:p>
            <a:r>
              <a:rPr lang="ru-RU" sz="1000" dirty="0" smtClean="0"/>
              <a:t>Был членом Союза писателей СССР. В 1937 году был арестован, обвинён в принадлежности к контрреволюционной повстанческой организации, а также в причастности к германской разведке. Расстрелян 8 сентября 1937 года. В 1956 году посмертно реабилитирован.</a:t>
            </a:r>
          </a:p>
          <a:p>
            <a:r>
              <a:rPr lang="ru-RU" sz="1000" dirty="0" smtClean="0"/>
              <a:t>В разных издательствах страны: в Кудымкаре, Сыктывкаре, Москве напечатано около пятнадцати литературно-художественных изданий и учебных пособий для учащихся.</a:t>
            </a:r>
            <a:endParaRPr lang="ru-RU" sz="1000" dirty="0"/>
          </a:p>
        </p:txBody>
      </p:sp>
      <p:sp>
        <p:nvSpPr>
          <p:cNvPr id="12" name="Содержимое 11"/>
          <p:cNvSpPr txBox="1">
            <a:spLocks/>
          </p:cNvSpPr>
          <p:nvPr/>
        </p:nvSpPr>
        <p:spPr>
          <a:xfrm>
            <a:off x="746628" y="1916832"/>
            <a:ext cx="2799228" cy="4118050"/>
          </a:xfrm>
          <a:prstGeom prst="rect">
            <a:avLst/>
          </a:prstGeom>
          <a:noFill/>
        </p:spPr>
        <p:txBody>
          <a:bodyPr vert="horz" wrap="none" lIns="91440" tIns="45720" rIns="91440" bIns="45720">
            <a:sp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3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Михаил 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Лихачёв</a:t>
            </a:r>
            <a:endParaRPr kumimoji="0" lang="ru-RU" sz="40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600" b="1" i="0" u="none" strike="noStrike" kern="120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19о1 - 1937</a:t>
            </a:r>
            <a:endParaRPr kumimoji="0" lang="ru-RU" sz="36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04800" y="260648"/>
            <a:ext cx="4191000" cy="6063952"/>
          </a:xfrm>
        </p:spPr>
        <p:txBody>
          <a:bodyPr>
            <a:normAutofit fontScale="92500"/>
          </a:bodyPr>
          <a:lstStyle/>
          <a:p>
            <a:pPr lvl="3"/>
            <a:endParaRPr lang="ru-RU" dirty="0" smtClean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968044" y="1052736"/>
            <a:ext cx="4038600" cy="4958011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Основоположник коми-пермяцкой литературы, писатель-прозаик, автор учебников, преподаватель коми-пермяцкого языка и литературы, организатор национальных праздников, конкурсов певцов, музыкантов.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-7835622"/>
            <a:ext cx="914501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Основоположник коми-пермяцкой литературы, поэт, создатель коми-пермяцкого лите­ратурного языка, письменности, автор коми грамматики, учебников по чтению, естествознанию, знаток и собиратель коми-пермяцкого устно­го народного творчества, организатор лекций-концертов «Коми вече­ра» («Коми </a:t>
            </a:r>
            <a:r>
              <a:rPr lang="ru-RU" dirty="0" err="1" smtClean="0"/>
              <a:t>рыттэз</a:t>
            </a:r>
            <a:r>
              <a:rPr lang="ru-RU" dirty="0" smtClean="0"/>
              <a:t>»).</a:t>
            </a:r>
          </a:p>
          <a:p>
            <a:r>
              <a:rPr lang="ru-RU" dirty="0" smtClean="0"/>
              <a:t>Родился 25 декабря 1899 г. в д. Верх-Иньва Кудымкарского района, в крестьянской семье, рос очень трудолюбивым, с детства хорошо пел, любил бывать в лесу, ходить на охоту.</a:t>
            </a:r>
          </a:p>
          <a:p>
            <a:r>
              <a:rPr lang="ru-RU" dirty="0" smtClean="0"/>
              <a:t>Окончил начальную школу. В 1916 году - </a:t>
            </a:r>
            <a:r>
              <a:rPr lang="ru-RU" dirty="0" err="1" smtClean="0"/>
              <a:t>Юрлинское</a:t>
            </a:r>
            <a:r>
              <a:rPr lang="ru-RU" dirty="0" smtClean="0"/>
              <a:t> сельское училище. Работал телеграфистом. В 1919-1922 гг. служил в Красной Армии. В 1922 году учился в Сыктывкарском Коми институте и одновременно работал в Коми издательстве. С 1922 г. - в Кудымкаре. Преподавал коми-пермяцкий язык в школе II ступени, одновременно самостоятельно разрабатывал грамматику родного языка. Выступил одним из организаторов лекций-концертов на родном языке «Коми вечера».          Осенью 1922 года А.Н. Зубов вместе с Ф.Г. Таракановым и Ф.А. Тупицыным организовал первый «Коми вечер» в </a:t>
            </a:r>
            <a:r>
              <a:rPr lang="ru-RU" dirty="0" err="1" smtClean="0"/>
              <a:t>Ёгве</a:t>
            </a:r>
            <a:r>
              <a:rPr lang="ru-RU" dirty="0" smtClean="0"/>
              <a:t>, положивший начало тематическим вечерам, на которых читались лекции по истории края, о роли родного языка в школе, исполнялись песни, стихи, инсценировки на </a:t>
            </a:r>
            <a:r>
              <a:rPr lang="ru-RU" sz="1000" dirty="0" smtClean="0"/>
              <a:t>коми-пермяцком языке.</a:t>
            </a:r>
          </a:p>
          <a:p>
            <a:r>
              <a:rPr lang="ru-RU" sz="1000" dirty="0" smtClean="0"/>
              <a:t>В 1923-1926 гг. А.Н. Зубов учился в Пермском университете, после его окончания работал в научно-исследовательском бюро при Президиуме Коми-Пермяцкого </a:t>
            </a:r>
            <a:r>
              <a:rPr lang="ru-RU" sz="1000" dirty="0" err="1" smtClean="0"/>
              <a:t>окрисполкома</a:t>
            </a:r>
            <a:r>
              <a:rPr lang="ru-RU" sz="1000" dirty="0" smtClean="0"/>
              <a:t>. Составлял школьные учебники, разрабатывал орфографию и терминологию. Много занимался литературной деятельностью, основоположник коми-пермяцкой литературы.</a:t>
            </a:r>
          </a:p>
          <a:p>
            <a:r>
              <a:rPr lang="ru-RU" sz="1000" dirty="0" smtClean="0"/>
              <a:t>В 1923 году в Сыктывкаре издан первый сборник стихов на коми-пермяцком языке «</a:t>
            </a:r>
            <a:r>
              <a:rPr lang="ru-RU" sz="1000" dirty="0" err="1" smtClean="0"/>
              <a:t>Горадзуль</a:t>
            </a:r>
            <a:r>
              <a:rPr lang="ru-RU" sz="1000" dirty="0" smtClean="0"/>
              <a:t>» («Купава»), в который вошли и стихо­творения А.Н. Зубова.</a:t>
            </a:r>
          </a:p>
          <a:p>
            <a:r>
              <a:rPr lang="ru-RU" sz="1000" dirty="0" smtClean="0"/>
              <a:t>В 1925 году в Москве издана книга для чтения «Новая жизнь», составленная Зубовым. Позже в Москве выходят сборник его стихов «</a:t>
            </a:r>
            <a:r>
              <a:rPr lang="ru-RU" sz="1000" dirty="0" err="1" smtClean="0"/>
              <a:t>Эн-джа</a:t>
            </a:r>
            <a:r>
              <a:rPr lang="ru-RU" sz="1000" dirty="0" smtClean="0"/>
              <a:t>» («Что-то») и поэма «По новому пути».</a:t>
            </a:r>
          </a:p>
          <a:p>
            <a:r>
              <a:rPr lang="ru-RU" sz="1000" dirty="0" smtClean="0"/>
              <a:t>В 1935 году Зубовым написана первая пьеса на коми-пермяцком языке «Сквозь тьму», которая была поставлена в Кудымкарском драматическом театре и в 1937 году показана в Свердловске на Олимпиаде уральских народов.</a:t>
            </a:r>
          </a:p>
          <a:p>
            <a:r>
              <a:rPr lang="ru-RU" sz="1000" dirty="0" smtClean="0"/>
              <a:t>В 1935 году в Кудымкаре напечатан составленный А.Н. Зубовым сборник коми-пермяцких сказок.</a:t>
            </a:r>
          </a:p>
          <a:p>
            <a:r>
              <a:rPr lang="ru-RU" sz="1000" dirty="0" smtClean="0"/>
              <a:t>Был членом Союза писателей СССР. В 1937 году был арестован, обвинён в принадлежности к контрреволюционной повстанческой организации, а также в причастности к германской разведке. Расстрелян 8 сентября 1937 года. В 1956 году посмертно реабилитирован.</a:t>
            </a:r>
          </a:p>
          <a:p>
            <a:r>
              <a:rPr lang="ru-RU" sz="1000" dirty="0" smtClean="0"/>
              <a:t>В разных издательствах страны: в Кудымкаре, Сыктывкаре, Москве напечатано около пятнадцати литературно-художественных изданий и учебных пособий для учащихся.</a:t>
            </a:r>
            <a:endParaRPr lang="ru-RU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663" y="404664"/>
            <a:ext cx="4133568" cy="5107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04800" y="476672"/>
            <a:ext cx="4191000" cy="5847928"/>
          </a:xfrm>
          <a:ln>
            <a:solidFill>
              <a:schemeClr val="accent6"/>
            </a:solidFill>
          </a:ln>
        </p:spPr>
        <p:txBody>
          <a:bodyPr>
            <a:normAutofit fontScale="32500" lnSpcReduction="20000"/>
          </a:bodyPr>
          <a:lstStyle/>
          <a:p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Лихачёв Михаил Павлович Родился 4 ноября 1901 г. в с.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Ёгва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Кудымкарского района в крестьянской семье. Закончил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Ёгвинское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двухклассное училище, учился в Кудымкарском высшем начальном училище, в 1919 году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Юсьвинской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учительской семинарии.</a:t>
            </a:r>
          </a:p>
          <a:p>
            <a:pPr lvl="0">
              <a:buClr>
                <a:srgbClr val="F0A22E"/>
              </a:buClr>
            </a:pPr>
            <a:r>
              <a:rPr lang="ru-RU" sz="7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Первые стихи печатались в окружной газете «Пахарь».</a:t>
            </a:r>
          </a:p>
          <a:p>
            <a:pPr lvl="0">
              <a:buClr>
                <a:srgbClr val="F0A22E"/>
              </a:buClr>
            </a:pPr>
            <a:r>
              <a:rPr lang="ru-RU" sz="7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В 1925 году издан составленный М.П. Лихачевым букварь на коми-пермяцком </a:t>
            </a:r>
            <a:r>
              <a:rPr lang="ru-RU" sz="7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языке</a:t>
            </a:r>
            <a:r>
              <a:rPr lang="ru-RU" sz="7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343400" cy="5847928"/>
          </a:xfrm>
          <a:ln>
            <a:solidFill>
              <a:schemeClr val="accent6"/>
            </a:solidFill>
          </a:ln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В последующие годы выходят сборник стихов «Первые всходы», рассказы «По новому пути», «Без креста», «Делегатка», поэма «Без приданого». В 1936 году Лихачев завершил работу над первым большим произведением в прозе на коми-пермяцком языке - романом «Мой сын».</a:t>
            </a:r>
          </a:p>
          <a:p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Перевел на родной язык стихи А.С. Пушкина, роман А.М. Горько­го «Мать» и другие произведения. Был членом Союза писателей СССР.</a:t>
            </a:r>
          </a:p>
          <a:p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В 1937 году был арестован и обвинён в контрреволюционной деятельности. Расстрелян в 1937 году, в день своего рождения. Реабилитирован посмертно в 1956 году.</a:t>
            </a:r>
          </a:p>
          <a:p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В разных издательствах напечатано более 20 литературно-художественных изданий и учебных пособий.</a:t>
            </a:r>
          </a:p>
          <a:p>
            <a:pPr marL="0" indent="0" algn="ctr">
              <a:buNone/>
            </a:pPr>
            <a:r>
              <a:rPr lang="ru-RU" sz="11100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</a:t>
            </a:r>
            <a:endParaRPr lang="ru-RU" sz="1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Лихачёв Михаил Павлович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923" y="1484784"/>
            <a:ext cx="5086077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505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Лихачёв Михаил Павлович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971600" y="5866680"/>
            <a:ext cx="8020000" cy="45791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Дом в </a:t>
            </a:r>
            <a:r>
              <a:rPr lang="ru-RU" dirty="0" err="1" smtClean="0"/>
              <a:t>с.Ёгва</a:t>
            </a:r>
            <a:r>
              <a:rPr lang="ru-RU" dirty="0" smtClean="0"/>
              <a:t>, в котором жил </a:t>
            </a:r>
            <a:r>
              <a:rPr lang="ru-RU" dirty="0" err="1" smtClean="0"/>
              <a:t>М.П.Лихачёв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3435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235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Челядь </a:t>
            </a:r>
            <a:r>
              <a:rPr lang="ru-RU" sz="24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понда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24744"/>
            <a:ext cx="4191000" cy="5199856"/>
          </a:xfrm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Пашко да Серко</a:t>
            </a: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Пашко: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Ноко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Серко,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Осьт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пельт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Пондам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тчины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ныр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сувт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077913" indent="-1077913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 тэ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вувт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077913" indent="-1077913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Бок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п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тчины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55600" indent="-355600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Серко:   Пашко,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мый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тэ,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Ляк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ныр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тэ,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эд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эш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Котрасьыштны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Быглясьыштны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7913" indent="-1077913"/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Недыр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лэдз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мен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бур зон.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343400" cy="51998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334599" cy="3312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22869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397" y="457200"/>
            <a:ext cx="6541155" cy="37951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37987" y="1124744"/>
            <a:ext cx="4343400" cy="5472607"/>
          </a:xfrm>
          <a:ln>
            <a:solidFill>
              <a:schemeClr val="accent6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Чечч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челядь,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тырмас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узьны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Кадыс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школа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ни </a:t>
            </a:r>
            <a:r>
              <a:rPr lang="ru-RU" sz="2000" dirty="0" err="1" smtClean="0">
                <a:latin typeface="Times New Roman"/>
                <a:cs typeface="Times New Roman"/>
              </a:rPr>
              <a:t>мунны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Айныт</a:t>
            </a:r>
            <a:r>
              <a:rPr lang="ru-RU" sz="2000" dirty="0" smtClean="0">
                <a:latin typeface="Times New Roman"/>
                <a:cs typeface="Times New Roman"/>
              </a:rPr>
              <a:t> к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р ни </a:t>
            </a:r>
            <a:r>
              <a:rPr lang="ru-RU" sz="2000" dirty="0" err="1" smtClean="0">
                <a:latin typeface="Times New Roman"/>
                <a:cs typeface="Times New Roman"/>
              </a:rPr>
              <a:t>кайис</a:t>
            </a:r>
            <a:r>
              <a:rPr lang="ru-RU" sz="2000" dirty="0" smtClean="0">
                <a:latin typeface="Times New Roman"/>
                <a:cs typeface="Times New Roman"/>
              </a:rPr>
              <a:t> в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Т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й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узят</a:t>
            </a:r>
            <a:r>
              <a:rPr lang="ru-RU" sz="2000" dirty="0" smtClean="0">
                <a:latin typeface="Times New Roman"/>
                <a:cs typeface="Times New Roman"/>
              </a:rPr>
              <a:t>, од и т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д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 err="1" smtClean="0">
                <a:latin typeface="Times New Roman"/>
                <a:cs typeface="Times New Roman"/>
              </a:rPr>
              <a:t>Шонд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важын</a:t>
            </a:r>
            <a:r>
              <a:rPr lang="ru-RU" sz="2000" dirty="0" smtClean="0">
                <a:latin typeface="Times New Roman"/>
                <a:cs typeface="Times New Roman"/>
              </a:rPr>
              <a:t> ни </a:t>
            </a:r>
            <a:r>
              <a:rPr lang="ru-RU" sz="2000" dirty="0" err="1" smtClean="0">
                <a:latin typeface="Times New Roman"/>
                <a:cs typeface="Times New Roman"/>
              </a:rPr>
              <a:t>эд</a:t>
            </a:r>
            <a:r>
              <a:rPr lang="ru-RU" sz="2000" dirty="0" smtClean="0">
                <a:latin typeface="Times New Roman"/>
                <a:cs typeface="Times New Roman"/>
              </a:rPr>
              <a:t> пет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с,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К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р ни </a:t>
            </a:r>
            <a:r>
              <a:rPr lang="ru-RU" sz="2000" dirty="0" err="1" smtClean="0">
                <a:latin typeface="Times New Roman"/>
                <a:cs typeface="Times New Roman"/>
              </a:rPr>
              <a:t>юрс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петух </a:t>
            </a:r>
            <a:r>
              <a:rPr lang="ru-RU" sz="2000" dirty="0" err="1" smtClean="0">
                <a:latin typeface="Times New Roman"/>
                <a:cs typeface="Times New Roman"/>
              </a:rPr>
              <a:t>лэбт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с,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Быд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с г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г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р ни </a:t>
            </a:r>
            <a:r>
              <a:rPr lang="ru-RU" sz="2000" dirty="0" err="1" smtClean="0">
                <a:latin typeface="Times New Roman"/>
                <a:cs typeface="Times New Roman"/>
              </a:rPr>
              <a:t>уджал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Вон, </a:t>
            </a:r>
            <a:r>
              <a:rPr lang="ru-RU" sz="2000" dirty="0" err="1" smtClean="0">
                <a:latin typeface="Times New Roman"/>
                <a:cs typeface="Times New Roman"/>
              </a:rPr>
              <a:t>Пронь</a:t>
            </a:r>
            <a:r>
              <a:rPr lang="ru-RU" sz="2000" dirty="0" smtClean="0">
                <a:latin typeface="Times New Roman"/>
                <a:cs typeface="Times New Roman"/>
              </a:rPr>
              <a:t> Колю пес </a:t>
            </a:r>
            <a:r>
              <a:rPr lang="ru-RU" sz="2000" dirty="0" err="1" smtClean="0">
                <a:latin typeface="Times New Roman"/>
                <a:cs typeface="Times New Roman"/>
              </a:rPr>
              <a:t>керал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 err="1" smtClean="0">
                <a:latin typeface="Times New Roman"/>
                <a:cs typeface="Times New Roman"/>
              </a:rPr>
              <a:t>Чечч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, </a:t>
            </a:r>
            <a:r>
              <a:rPr lang="ru-RU" sz="2000" dirty="0" err="1" smtClean="0">
                <a:latin typeface="Times New Roman"/>
                <a:cs typeface="Times New Roman"/>
              </a:rPr>
              <a:t>кагаэз</a:t>
            </a:r>
            <a:r>
              <a:rPr lang="ru-RU" sz="2000" dirty="0" smtClean="0">
                <a:latin typeface="Times New Roman"/>
                <a:cs typeface="Times New Roman"/>
              </a:rPr>
              <a:t>, к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err="1" smtClean="0">
                <a:latin typeface="Times New Roman"/>
                <a:cs typeface="Times New Roman"/>
              </a:rPr>
              <a:t>мась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 smtClean="0">
                <a:latin typeface="Times New Roman"/>
                <a:cs typeface="Times New Roman"/>
              </a:rPr>
              <a:t>Да </a:t>
            </a:r>
            <a:r>
              <a:rPr lang="ru-RU" sz="2000" dirty="0" err="1" smtClean="0">
                <a:latin typeface="Times New Roman"/>
                <a:cs typeface="Times New Roman"/>
              </a:rPr>
              <a:t>перытжыка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пасьтась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Сёй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нате то кисель…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Миков</a:t>
            </a:r>
            <a:r>
              <a:rPr lang="ru-RU" sz="2000" dirty="0" smtClean="0">
                <a:latin typeface="Times New Roman"/>
                <a:cs typeface="Times New Roman"/>
              </a:rPr>
              <a:t>, </a:t>
            </a:r>
            <a:r>
              <a:rPr lang="ru-RU" sz="2000" dirty="0" err="1" smtClean="0">
                <a:latin typeface="Times New Roman"/>
                <a:cs typeface="Times New Roman"/>
              </a:rPr>
              <a:t>чеччы</a:t>
            </a:r>
            <a:r>
              <a:rPr lang="ru-RU" sz="2000" dirty="0" smtClean="0">
                <a:latin typeface="Times New Roman"/>
                <a:cs typeface="Times New Roman"/>
              </a:rPr>
              <a:t>, торта </a:t>
            </a:r>
            <a:r>
              <a:rPr lang="ru-RU" sz="2000" dirty="0" err="1" smtClean="0">
                <a:latin typeface="Times New Roman"/>
                <a:cs typeface="Times New Roman"/>
              </a:rPr>
              <a:t>пель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92896"/>
            <a:ext cx="3810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34532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04800" y="1554162"/>
            <a:ext cx="37631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48640" lvl="0" indent="-411480" algn="ctr">
              <a:buClr>
                <a:prstClr val="black">
                  <a:shade val="95000"/>
                </a:prstClr>
              </a:buClr>
              <a:buSzPct val="65000"/>
              <a:buNone/>
              <a:defRPr/>
            </a:pPr>
            <a:endParaRPr lang="ru-RU" sz="4000" b="1" cap="all" dirty="0" smtClean="0">
              <a:ln w="9000" cmpd="sng">
                <a:solidFill>
                  <a:srgbClr val="C3986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C3986D">
                      <a:shade val="20000"/>
                      <a:satMod val="245000"/>
                    </a:srgbClr>
                  </a:gs>
                  <a:gs pos="43000">
                    <a:srgbClr val="C3986D">
                      <a:satMod val="255000"/>
                    </a:srgbClr>
                  </a:gs>
                  <a:gs pos="48000">
                    <a:srgbClr val="C3986D">
                      <a:shade val="85000"/>
                      <a:satMod val="255000"/>
                    </a:srgbClr>
                  </a:gs>
                  <a:gs pos="100000">
                    <a:srgbClr val="C3986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prstClr val="black">
                  <a:shade val="95000"/>
                </a:prstClr>
              </a:buClr>
              <a:buSzPct val="65000"/>
              <a:buNone/>
              <a:defRPr/>
            </a:pPr>
            <a:r>
              <a:rPr lang="ru-RU" sz="4000" b="1" cap="all" dirty="0" err="1" smtClean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3986D">
                        <a:shade val="20000"/>
                        <a:satMod val="245000"/>
                      </a:srgbClr>
                    </a:gs>
                    <a:gs pos="43000">
                      <a:srgbClr val="C3986D">
                        <a:satMod val="255000"/>
                      </a:srgbClr>
                    </a:gs>
                    <a:gs pos="48000">
                      <a:srgbClr val="C3986D">
                        <a:shade val="85000"/>
                        <a:satMod val="255000"/>
                      </a:srgbClr>
                    </a:gs>
                    <a:gs pos="100000">
                      <a:srgbClr val="C3986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василий</a:t>
            </a:r>
            <a:endParaRPr lang="ru-RU" sz="4000" b="1" cap="all" dirty="0">
              <a:ln w="9000" cmpd="sng">
                <a:solidFill>
                  <a:srgbClr val="C3986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C3986D">
                      <a:shade val="20000"/>
                      <a:satMod val="245000"/>
                    </a:srgbClr>
                  </a:gs>
                  <a:gs pos="43000">
                    <a:srgbClr val="C3986D">
                      <a:satMod val="255000"/>
                    </a:srgbClr>
                  </a:gs>
                  <a:gs pos="48000">
                    <a:srgbClr val="C3986D">
                      <a:shade val="85000"/>
                      <a:satMod val="255000"/>
                    </a:srgbClr>
                  </a:gs>
                  <a:gs pos="100000">
                    <a:srgbClr val="C3986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prstClr val="black">
                  <a:shade val="95000"/>
                </a:prstClr>
              </a:buClr>
              <a:buSzPct val="65000"/>
              <a:buNone/>
              <a:defRPr/>
            </a:pPr>
            <a:r>
              <a:rPr lang="ru-RU" sz="4000" b="1" cap="all" dirty="0" err="1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3986D">
                        <a:shade val="20000"/>
                        <a:satMod val="245000"/>
                      </a:srgbClr>
                    </a:gs>
                    <a:gs pos="43000">
                      <a:srgbClr val="C3986D">
                        <a:satMod val="255000"/>
                      </a:srgbClr>
                    </a:gs>
                    <a:gs pos="48000">
                      <a:srgbClr val="C3986D">
                        <a:shade val="85000"/>
                        <a:satMod val="255000"/>
                      </a:srgbClr>
                    </a:gs>
                    <a:gs pos="100000">
                      <a:srgbClr val="C3986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климов</a:t>
            </a:r>
            <a:endParaRPr lang="ru-RU" sz="4000" b="1" cap="all" dirty="0">
              <a:ln w="9000" cmpd="sng">
                <a:solidFill>
                  <a:srgbClr val="C3986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C3986D">
                      <a:shade val="20000"/>
                      <a:satMod val="245000"/>
                    </a:srgbClr>
                  </a:gs>
                  <a:gs pos="43000">
                    <a:srgbClr val="C3986D">
                      <a:satMod val="255000"/>
                    </a:srgbClr>
                  </a:gs>
                  <a:gs pos="48000">
                    <a:srgbClr val="C3986D">
                      <a:shade val="85000"/>
                      <a:satMod val="255000"/>
                    </a:srgbClr>
                  </a:gs>
                  <a:gs pos="100000">
                    <a:srgbClr val="C3986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prstClr val="black">
                  <a:shade val="95000"/>
                </a:prstClr>
              </a:buClr>
              <a:buSzPct val="65000"/>
              <a:buNone/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1927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-7835622"/>
            <a:ext cx="9145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Основоположник ком</a:t>
            </a:r>
            <a:endParaRPr lang="ru-RU" sz="1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04800" y="476672"/>
            <a:ext cx="4191000" cy="584792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 indent="450215">
              <a:buClr>
                <a:srgbClr val="F0A22E"/>
              </a:buClr>
            </a:pPr>
            <a:r>
              <a:rPr lang="ru-RU" sz="1600" b="1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Климов Василий Васильевич (род. 20.03.1927)</a:t>
            </a: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коми-пермяцкий поэт, писатель, фольклорист. Член Союза писателей СССР, Заслуженный работник культуры РСФСР, Почётный гражданин Коми-Пермяцкого автономного округа.</a:t>
            </a:r>
            <a:endParaRPr lang="ru-RU" sz="1600" dirty="0">
              <a:solidFill>
                <a:srgbClr val="4E3B3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450215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Известный писатель, поэт, драматург, фольклорист, член Союза писателей России, заслуженный работник культуры - таковы официальные звания и титулы Василия Васильевича Климова. Но есть еще и молва народная. Поклонники творчества Климова называют его живой легендой коми-пермяцкой литературы. Всю жизнь он не устает пропагандировать фольклор своего народа и национальный язык. </a:t>
            </a:r>
          </a:p>
          <a:p>
            <a:pPr lvl="0" indent="450215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Из-под пера талантливого самобытного автора выходили записанные им бывальщины, легенды, предания Пермской земли. Он – автор нескольких книг прозы, сказок, стихов. Большинство из них адресованы детям.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343400" cy="584792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 indent="450215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своей привязанности к Парме, к наследию предков Василий Васильевич - истинный коми-пермяк. Родился в селе </a:t>
            </a:r>
            <a:r>
              <a:rPr lang="ru-RU" sz="1600" dirty="0" err="1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Пешнигорт</a:t>
            </a: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 там прожил большую часть своей жизни. </a:t>
            </a:r>
          </a:p>
          <a:p>
            <a:pPr lvl="0" indent="450215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"Творчество Василия Климова - это жемчужина коми-пермяцкой культуры, - говорит учитель коми-пермяцкого и русского языка и литературы Мария Фирсова. - На его произведениях учатся дети".</a:t>
            </a:r>
          </a:p>
          <a:p>
            <a:pPr lvl="0" indent="450215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Несмотря на преклонный возраст, Василий Климов продолжает творить.</a:t>
            </a: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Избранная коми-пермяцкая народная проза и поэзия на русском языке отражена в </a:t>
            </a: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книге «Заветный клад».</a:t>
            </a:r>
          </a:p>
          <a:p>
            <a:pPr lvl="0">
              <a:buClr>
                <a:srgbClr val="F0A22E"/>
              </a:buClr>
            </a:pP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Недавно </a:t>
            </a:r>
            <a:r>
              <a:rPr lang="ru-RU" sz="1600" dirty="0" err="1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вышела</a:t>
            </a:r>
            <a:r>
              <a:rPr lang="ru-RU" sz="1600" dirty="0">
                <a:solidFill>
                  <a:srgbClr val="4E3B3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еще одна этнографическая книга "Корни бытия", где писатель вновь обратился к коми-пермяцкой бытовой культуре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896737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451"/>
            <a:ext cx="8856984" cy="637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Пословицы  и  поговорки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 ниток рубаху не сошьёшь.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Вода в гору не потечёт.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живём, оттуда и ждём.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Дома как хочешь, а в людях – как прикажут.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живётся, так и поётся.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ищешь, то и находишь.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Земля черна, работа тяжела, зато хлеб бел и вкусен.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 себя не хвали, пусть другие хвалят.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всякой птицы своя песня.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Худ пермяк, да два языка знает.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 не горшок, в печь не посадишь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Меньше хихикай, больше делай.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можешь – не берись, а взялся – делай.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78759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355600">
              <a:buNone/>
            </a:pPr>
            <a:r>
              <a:rPr lang="ru-RU" sz="2000" dirty="0">
                <a:latin typeface="Georgia" pitchFamily="18" charset="0"/>
                <a:ea typeface="Calibri"/>
                <a:cs typeface="Gautami" pitchFamily="2"/>
              </a:rPr>
              <a:t>У всякого народа есть свои писатели, которые с  детства входят в сознание  человека и остаются в нём навсегда. </a:t>
            </a:r>
            <a:endParaRPr lang="ru-RU" sz="2000" dirty="0" smtClean="0">
              <a:latin typeface="Georgia" pitchFamily="18" charset="0"/>
              <a:ea typeface="Calibri"/>
              <a:cs typeface="Gautami" pitchFamily="2"/>
            </a:endParaRPr>
          </a:p>
          <a:p>
            <a:pPr marL="0" indent="355600">
              <a:buNone/>
            </a:pPr>
            <a:r>
              <a:rPr lang="ru-RU" sz="2000" dirty="0">
                <a:solidFill>
                  <a:srgbClr val="4E3B30"/>
                </a:solidFill>
                <a:latin typeface="Georgia" pitchFamily="18" charset="0"/>
                <a:ea typeface="Times New Roman"/>
                <a:cs typeface="Gautami" pitchFamily="2"/>
              </a:rPr>
              <a:t>Этот альбом не совсем </a:t>
            </a:r>
            <a:r>
              <a:rPr lang="ru-RU" sz="2000" dirty="0" smtClean="0">
                <a:solidFill>
                  <a:srgbClr val="4E3B30"/>
                </a:solidFill>
                <a:latin typeface="Georgia" pitchFamily="18" charset="0"/>
                <a:ea typeface="Times New Roman"/>
                <a:cs typeface="Gautami" pitchFamily="2"/>
              </a:rPr>
              <a:t>обычен. 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В него  вошли не только именитые писатели, которые </a:t>
            </a:r>
            <a:r>
              <a:rPr lang="ru-RU" sz="2000" dirty="0">
                <a:latin typeface="Georgia" pitchFamily="18" charset="0"/>
                <a:ea typeface="Times New Roman"/>
                <a:cs typeface="Gautami" pitchFamily="2"/>
              </a:rPr>
              <a:t>остаются и по сей день классиками коми-пермяцкой 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литературы, такие как Степан Караваев, Михаил Лихачёв., Василий Климов, но и молодые коми-пермяцкие писатели: Василий Козлов, Любовь Косова, Анна Истомина, Виктор </a:t>
            </a:r>
            <a:r>
              <a:rPr lang="ru-RU" sz="2000" dirty="0" err="1" smtClean="0">
                <a:latin typeface="Georgia" pitchFamily="18" charset="0"/>
                <a:ea typeface="Times New Roman"/>
                <a:cs typeface="Gautami" pitchFamily="2"/>
              </a:rPr>
              <a:t>Рычков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.</a:t>
            </a:r>
          </a:p>
          <a:p>
            <a:pPr marL="1588" indent="461963">
              <a:buNone/>
            </a:pP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Наиболее ярко представлен раздел, посвящённый Василию Климову, </a:t>
            </a:r>
            <a:r>
              <a:rPr lang="ru-RU" sz="1800" dirty="0" smtClean="0">
                <a:solidFill>
                  <a:srgbClr val="4E3B30"/>
                </a:solidFill>
                <a:latin typeface="Georgia" pitchFamily="18" charset="0"/>
                <a:ea typeface="Times New Roman"/>
                <a:cs typeface="Gautami" pitchFamily="2"/>
              </a:rPr>
              <a:t>поэту, писателю, фольклористу, 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которому в марте 2015 года исполнилось 88 лет..</a:t>
            </a:r>
            <a:endParaRPr lang="ru-RU" sz="2000" dirty="0" smtClean="0">
              <a:latin typeface="Georgia" pitchFamily="18" charset="0"/>
              <a:ea typeface="Calibri"/>
              <a:cs typeface="Gautami" pitchFamily="2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В нём представлены </a:t>
            </a:r>
            <a:r>
              <a:rPr lang="ru-RU" sz="2000" dirty="0">
                <a:latin typeface="Georgia" pitchFamily="18" charset="0"/>
                <a:ea typeface="Times New Roman"/>
                <a:cs typeface="Gautami" pitchFamily="2"/>
              </a:rPr>
              <a:t>произведения разных фольклорных жанров - 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считалки, </a:t>
            </a:r>
            <a:r>
              <a:rPr lang="ru-RU" sz="2000" dirty="0">
                <a:latin typeface="Georgia" pitchFamily="18" charset="0"/>
                <a:ea typeface="Times New Roman"/>
                <a:cs typeface="Gautami" pitchFamily="2"/>
              </a:rPr>
              <a:t>пословицы и поговорки, загадки и </a:t>
            </a:r>
            <a:r>
              <a:rPr lang="ru-RU" sz="2000" dirty="0" err="1">
                <a:latin typeface="Georgia" pitchFamily="18" charset="0"/>
                <a:ea typeface="Times New Roman"/>
                <a:cs typeface="Gautami" pitchFamily="2"/>
              </a:rPr>
              <a:t>заклички</a:t>
            </a:r>
            <a:r>
              <a:rPr lang="ru-RU" sz="2000" dirty="0">
                <a:latin typeface="Georgia" pitchFamily="18" charset="0"/>
                <a:ea typeface="Times New Roman"/>
                <a:cs typeface="Gautami" pitchFamily="2"/>
              </a:rPr>
              <a:t>, народные приметы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. Он </a:t>
            </a:r>
            <a:r>
              <a:rPr lang="ru-RU" sz="2000" dirty="0">
                <a:latin typeface="Georgia" pitchFamily="18" charset="0"/>
                <a:ea typeface="Times New Roman"/>
                <a:cs typeface="Gautami" pitchFamily="2"/>
              </a:rPr>
              <a:t>призван познакомить детей с разнообразием устно-поэтического творчества </a:t>
            </a:r>
            <a:r>
              <a:rPr lang="ru-RU" sz="2000" dirty="0" smtClean="0">
                <a:latin typeface="Georgia" pitchFamily="18" charset="0"/>
                <a:ea typeface="Times New Roman"/>
                <a:cs typeface="Gautami" pitchFamily="2"/>
              </a:rPr>
              <a:t>коми-пермяков.</a:t>
            </a:r>
            <a:endParaRPr lang="ru-RU" sz="2800" dirty="0">
              <a:latin typeface="Georgia" pitchFamily="18" charset="0"/>
              <a:ea typeface="Times New Roman"/>
              <a:cs typeface="Gautami" pitchFamily="2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65131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275613"/>
            <a:ext cx="4191000" cy="5048987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каждой избе кривая нога. (кочерга)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встанет, так и в окно заглянет. (солнце)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снегу узоры печатает. (лапоть)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Посудина новая, а вся в дырках. (решето)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Чего нельзя на вешалку повесить? (яйцо)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09" y="1809013"/>
            <a:ext cx="1706509" cy="154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6" y="1256132"/>
            <a:ext cx="1776560" cy="132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42" y="2924944"/>
            <a:ext cx="1716782" cy="12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218253"/>
            <a:ext cx="1787163" cy="162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5" y="4797152"/>
            <a:ext cx="2096845" cy="157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12136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считалки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24744"/>
            <a:ext cx="4191000" cy="519985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Копошится на лужайке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Цыплячья стайка: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Один цыплёнок,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Второй цыплёнок,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Третий цыплёнок,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Четвёртый цыплёнок,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пятый петушок,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Петушок-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кукарешок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Кукарек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-у!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3733006" cy="519985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Ёкута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мокута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Чукота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Явися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павися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Тур-турима.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Криво да  косо,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Ёрш да голец.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Голо да босо,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и конец.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285805"/>
            <a:ext cx="2057167" cy="132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69" y="404665"/>
            <a:ext cx="2380861" cy="179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810811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заклички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96752"/>
            <a:ext cx="41910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Солнце, солнышко, проснись,</a:t>
            </a:r>
          </a:p>
          <a:p>
            <a:r>
              <a:rPr lang="ru-RU" dirty="0" smtClean="0"/>
              <a:t>В ясном небе покажись!</a:t>
            </a:r>
          </a:p>
          <a:p>
            <a:r>
              <a:rPr lang="ru-RU" dirty="0" smtClean="0"/>
              <a:t>Детки плачут – есть хотят,</a:t>
            </a:r>
          </a:p>
          <a:p>
            <a:r>
              <a:rPr lang="ru-RU" dirty="0" smtClean="0"/>
              <a:t>Пожалей наших ребят!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434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dirty="0" smtClean="0"/>
              <a:t>Заинька скачет,</a:t>
            </a:r>
          </a:p>
          <a:p>
            <a:r>
              <a:rPr lang="ru-RU" dirty="0" smtClean="0"/>
              <a:t>Скалочку кажет:</a:t>
            </a:r>
          </a:p>
          <a:p>
            <a:r>
              <a:rPr lang="ru-RU" dirty="0" smtClean="0"/>
              <a:t>Под ёлочкой </a:t>
            </a:r>
            <a:r>
              <a:rPr lang="ru-RU" dirty="0" err="1" smtClean="0"/>
              <a:t>мельк-мельк</a:t>
            </a:r>
            <a:r>
              <a:rPr lang="ru-RU" dirty="0" smtClean="0"/>
              <a:t>,</a:t>
            </a:r>
          </a:p>
          <a:p>
            <a:r>
              <a:rPr lang="ru-RU" dirty="0" smtClean="0"/>
              <a:t>Под кустиком </a:t>
            </a:r>
            <a:r>
              <a:rPr lang="ru-RU" dirty="0" err="1" smtClean="0"/>
              <a:t>круть</a:t>
            </a:r>
            <a:r>
              <a:rPr lang="ru-RU" dirty="0" smtClean="0"/>
              <a:t>-верть!                                      Зайка, сядь, посиди!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20"/>
            <a:ext cx="1700361" cy="183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30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680045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Василий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Козлов </a:t>
            </a: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1969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2" y="1600200"/>
            <a:ext cx="360819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31728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404664"/>
            <a:ext cx="4191000" cy="591993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22 февраля 1969 г.  в д. Ильичи .Учился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Карбасовской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начальной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Белоевской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средней школах. Работал в совхозе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Карбасовский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(1985-87). Окончил  филологический  и психологический факультеты  Пермского пединститута(1992,1997). Работал учителем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г.Оса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настоящее время работает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учителем литературы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Кудымкарской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школе №3.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43400" cy="591993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55000" lnSpcReduction="20000"/>
          </a:bodyPr>
          <a:lstStyle/>
          <a:p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В.Козлов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участник и лауреат творческих конкурсов. Занимается лингвистическими и литературоведческими переводами: перевёл на коми-пермяцкий язык «Слово о полку Игореве», стихи Пушкина, Кольцова. Печатался в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Осинском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ежегоднике», </a:t>
            </a:r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Кудымкарской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районной и окружных газетах и журналах, в журнале «Северная звезда» (Сыктывкар), в коллективных сборниках в Осе, Кудымкаре и Сыктывкаре.</a:t>
            </a:r>
          </a:p>
          <a:p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Выпустил 4 поэтических сборника.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13587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3053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72936" cy="307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Менам в</a:t>
            </a:r>
            <a:r>
              <a:rPr lang="en-US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 (мой конь)</a:t>
            </a:r>
            <a:endParaRPr lang="ru-RU" sz="2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484784"/>
            <a:ext cx="3763144" cy="483981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Пуись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 в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вылын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Медыл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иньд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err="1" smtClean="0">
                <a:latin typeface="Times New Roman"/>
                <a:cs typeface="Times New Roman"/>
              </a:rPr>
              <a:t>тча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-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Одзлань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да </a:t>
            </a:r>
            <a:r>
              <a:rPr lang="ru-RU" sz="2000" dirty="0" err="1" smtClean="0">
                <a:latin typeface="Times New Roman"/>
                <a:cs typeface="Times New Roman"/>
              </a:rPr>
              <a:t>веськыта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Вермат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дак</a:t>
            </a:r>
            <a:r>
              <a:rPr lang="ru-RU" sz="2000" dirty="0" smtClean="0">
                <a:latin typeface="Times New Roman"/>
                <a:cs typeface="Times New Roman"/>
              </a:rPr>
              <a:t>, в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err="1" smtClean="0">
                <a:latin typeface="Times New Roman"/>
                <a:cs typeface="Times New Roman"/>
              </a:rPr>
              <a:t>тч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В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л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менам </a:t>
            </a:r>
            <a:r>
              <a:rPr lang="ru-RU" sz="2000" dirty="0" err="1" smtClean="0">
                <a:latin typeface="Times New Roman"/>
                <a:cs typeface="Times New Roman"/>
              </a:rPr>
              <a:t>медвына</a:t>
            </a:r>
            <a:r>
              <a:rPr lang="ru-RU" sz="20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Медбас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к да </a:t>
            </a:r>
            <a:r>
              <a:rPr lang="ru-RU" sz="2000" dirty="0" err="1" smtClean="0">
                <a:latin typeface="Times New Roman"/>
                <a:cs typeface="Times New Roman"/>
              </a:rPr>
              <a:t>перыт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Мирас</a:t>
            </a:r>
            <a:r>
              <a:rPr lang="ru-RU" sz="2000" dirty="0" smtClean="0">
                <a:latin typeface="Times New Roman"/>
                <a:cs typeface="Times New Roman"/>
              </a:rPr>
              <a:t> с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я 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т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к </a:t>
            </a:r>
            <a:r>
              <a:rPr lang="ru-RU" sz="2000" dirty="0" err="1" smtClean="0">
                <a:latin typeface="Times New Roman"/>
                <a:cs typeface="Times New Roman"/>
              </a:rPr>
              <a:t>дзир</a:t>
            </a:r>
            <a:r>
              <a:rPr lang="ru-RU" sz="2000" dirty="0" smtClean="0">
                <a:latin typeface="Times New Roman"/>
                <a:cs typeface="Times New Roman"/>
              </a:rPr>
              <a:t> –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Тять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с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й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керис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3884240" cy="483981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Хоть из дерева мой конь,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Всех быстрее скачет он.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Всё вперёд и прямо -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Соревнуйтесь с нами.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Всех красивее мой конь!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Всех быстрее конь – огонь!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какого скакуна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Папа сделал для меня!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1647336" cy="166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26987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457200"/>
            <a:ext cx="8665024" cy="45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 smtClean="0">
                <a:solidFill>
                  <a:schemeClr val="accent2"/>
                </a:solidFill>
              </a:rPr>
              <a:t>Куканёк</a:t>
            </a:r>
            <a:r>
              <a:rPr lang="ru-RU" dirty="0" smtClean="0"/>
              <a:t>  </a:t>
            </a:r>
            <a:r>
              <a:rPr lang="ru-RU" sz="2700" dirty="0" smtClean="0">
                <a:solidFill>
                  <a:schemeClr val="accent2"/>
                </a:solidFill>
              </a:rPr>
              <a:t>(телёнок)</a:t>
            </a:r>
            <a:endParaRPr lang="ru-RU" sz="2700" dirty="0">
              <a:solidFill>
                <a:schemeClr val="accent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кто, задравши хвост,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Скачет с нетерпенье?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кто играет так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 своею тенью?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несётся за овцой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свинью бодает?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 телёнок первый раз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лугу гуляет.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4797152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2">
                <a:lumMod val="90000"/>
                <a:alpha val="6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ж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лэбт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ёна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котрась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эш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куж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орсны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вудж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н?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порссез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рын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баляэз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рын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Куканёкным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тай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лэдзим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первуись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5186282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Любовь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Косова</a:t>
            </a: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48640" lvl="0" indent="-411480" algn="ctr">
              <a:buClr>
                <a:schemeClr val="tx1">
                  <a:shade val="95000"/>
                </a:schemeClr>
              </a:buClr>
              <a:buSzPct val="65000"/>
              <a:buNone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1959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1" y="1600200"/>
            <a:ext cx="3456138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32178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332656"/>
            <a:ext cx="4191000" cy="5991944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Родилась 10 октября 1959 года в д. Палёва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Кудымкарского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Так как мама всегда была на работе, воспитывала девочку бабушка, которая много рассказывала подрастающей Любе о старой жизни, о коми-пермяцких традициях и обычаях.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1977 закончила 10 классов Верх-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Иньвенской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средней школы, а в 1980 г.  - строительное отделение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Кудымкарского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лесотехникума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Заочно окончила филологический факультет Удмуртского государственного университета.  Работала редактором по художественной литературе в Коми-Пермяцком книжном издательстве, в Коми-Пермяцком отделе общественных наук ИЯЛИ Коми научного центра 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РАН.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деятельность – исследования по коми-пермяцкой литературе, коми-пермяцкому фольклору, но ведущая тема – современная коми-пермяцкая поэзия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343400" cy="5991944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Первые стихи Любовь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Старцева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начала писать еще в школе, в 1978-79 гг. Первые публикации ее стихов, а затем рассказов стали появляться на страницах окружной газеты «По ленинскому пути» (в настоящее время «Парма») с 1978 г. В литературно-художественном сборнике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Иньва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был опубликован ее рассказ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Счастливöй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лун» (Счастливый день). Первый авторский сборник вышел в 1992г. и назывался он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Öкта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усялöм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звездаез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(Собираю упавшие звезды). Первая поэтическая книга Любовь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Старцевой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получила название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Сьöлöм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говк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(Голос сердца).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Коми-Пермяцком книжном издательстве издан сборник рассказов для детей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Чöскыт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козин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(«Сладкий подарок»). За данную книгу была присуждена литературная премия им. М. П. Лихачева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  <a:sym typeface="Wingdings 2"/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</a:t>
            </a:r>
            <a:endParaRPr lang="ru-RU" sz="32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0122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51920" y="1628800"/>
            <a:ext cx="5139680" cy="4695800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err="1" smtClean="0"/>
              <a:t>Чечч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чечч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шонд</a:t>
            </a:r>
            <a:r>
              <a:rPr lang="en-US" dirty="0" smtClean="0">
                <a:latin typeface="Times New Roman"/>
                <a:cs typeface="Times New Roman"/>
              </a:rPr>
              <a:t>i</a:t>
            </a:r>
            <a:r>
              <a:rPr lang="ru-RU" dirty="0" smtClean="0">
                <a:latin typeface="Times New Roman"/>
                <a:cs typeface="Times New Roman"/>
              </a:rPr>
              <a:t> к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ччез</a:t>
            </a:r>
            <a:r>
              <a:rPr lang="ru-RU" dirty="0" smtClean="0">
                <a:latin typeface="Times New Roman"/>
                <a:cs typeface="Times New Roman"/>
              </a:rPr>
              <a:t>!</a:t>
            </a:r>
          </a:p>
          <a:p>
            <a:r>
              <a:rPr lang="ru-RU" dirty="0" err="1"/>
              <a:t>Чечч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миссь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 да </a:t>
            </a:r>
            <a:r>
              <a:rPr lang="ru-RU" dirty="0" err="1" smtClean="0">
                <a:latin typeface="Times New Roman"/>
                <a:cs typeface="Times New Roman"/>
              </a:rPr>
              <a:t>позь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тч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dirty="0" err="1" smtClean="0">
                <a:latin typeface="Times New Roman"/>
                <a:cs typeface="Times New Roman"/>
              </a:rPr>
              <a:t>Быдса</a:t>
            </a:r>
            <a:r>
              <a:rPr lang="ru-RU" dirty="0" smtClean="0">
                <a:latin typeface="Times New Roman"/>
                <a:cs typeface="Times New Roman"/>
              </a:rPr>
              <a:t> т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в </a:t>
            </a:r>
            <a:r>
              <a:rPr lang="ru-RU" dirty="0" err="1" smtClean="0">
                <a:latin typeface="Times New Roman"/>
                <a:cs typeface="Times New Roman"/>
              </a:rPr>
              <a:t>кыт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нк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узит</a:t>
            </a:r>
            <a:r>
              <a:rPr lang="ru-RU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dirty="0" err="1" smtClean="0">
                <a:latin typeface="Times New Roman"/>
                <a:cs typeface="Times New Roman"/>
              </a:rPr>
              <a:t>Öн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дз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узьны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натьт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мыдзит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dirty="0" err="1"/>
              <a:t>Чечч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чечч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шонд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ru-RU" dirty="0">
                <a:latin typeface="Times New Roman"/>
                <a:cs typeface="Times New Roman"/>
              </a:rPr>
              <a:t> к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ччез</a:t>
            </a:r>
            <a:r>
              <a:rPr lang="ru-RU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dirty="0" err="1"/>
              <a:t>Чечч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тулыск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т </a:t>
            </a:r>
            <a:r>
              <a:rPr lang="ru-RU" dirty="0" err="1" smtClean="0">
                <a:latin typeface="Times New Roman"/>
                <a:cs typeface="Times New Roman"/>
              </a:rPr>
              <a:t>гаж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err="1" smtClean="0">
                <a:latin typeface="Times New Roman"/>
                <a:cs typeface="Times New Roman"/>
              </a:rPr>
              <a:t>тч</a:t>
            </a:r>
            <a:r>
              <a:rPr lang="en-US" dirty="0" smtClean="0">
                <a:latin typeface="Times New Roman"/>
                <a:cs typeface="Times New Roman"/>
              </a:rPr>
              <a:t>ö</a:t>
            </a:r>
            <a:r>
              <a:rPr lang="ru-RU" dirty="0" smtClean="0">
                <a:latin typeface="Times New Roman"/>
                <a:cs typeface="Times New Roman"/>
              </a:rPr>
              <a:t>!</a:t>
            </a: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361" y="1882040"/>
            <a:ext cx="2618503" cy="326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97152"/>
            <a:ext cx="1076325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8215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4048" y="1124745"/>
            <a:ext cx="3641725" cy="5038725"/>
          </a:xfrm>
          <a:prstGeom prst="foldedCorner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1907" y="3501008"/>
            <a:ext cx="3936526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Степан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КАРАВАЕВ</a:t>
            </a:r>
            <a:endParaRPr lang="ru-RU" sz="54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124745"/>
            <a:ext cx="2808312" cy="266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436" y="5373216"/>
            <a:ext cx="387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1908 - 1974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75048"/>
            <a:ext cx="4191000" cy="5149552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ми 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тчам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Босьтам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корзина.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дыш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ктам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Сэтч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тыр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малина?</a:t>
            </a:r>
          </a:p>
          <a:p>
            <a:pPr marL="72390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малина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ктам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тшак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2390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гриббез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и 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стшак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Ашын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мунам</a:t>
            </a:r>
            <a:r>
              <a:rPr lang="ru-RU" sz="2000" dirty="0" smtClean="0">
                <a:latin typeface="Times New Roman"/>
                <a:cs typeface="Times New Roman"/>
              </a:rPr>
              <a:t>,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/>
                <a:cs typeface="Times New Roman"/>
              </a:rPr>
              <a:t>Босьтам</a:t>
            </a:r>
            <a:r>
              <a:rPr lang="ru-RU" sz="2000" dirty="0" smtClean="0">
                <a:latin typeface="Times New Roman"/>
                <a:cs typeface="Times New Roman"/>
              </a:rPr>
              <a:t> не корзина.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/>
                <a:cs typeface="Times New Roman"/>
              </a:rPr>
              <a:t>Босьтам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ашын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ведраок</a:t>
            </a:r>
            <a:r>
              <a:rPr lang="ru-RU" sz="2000" dirty="0" smtClean="0">
                <a:latin typeface="Times New Roman"/>
                <a:cs typeface="Times New Roman"/>
              </a:rPr>
              <a:t>,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/>
                <a:cs typeface="Times New Roman"/>
              </a:rPr>
              <a:t>Сэтч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err="1" smtClean="0">
                <a:latin typeface="Times New Roman"/>
                <a:cs typeface="Times New Roman"/>
              </a:rPr>
              <a:t>ктам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тыр</a:t>
            </a:r>
            <a:r>
              <a:rPr lang="ru-RU" sz="2000" dirty="0" smtClean="0">
                <a:latin typeface="Times New Roman"/>
                <a:cs typeface="Times New Roman"/>
              </a:rPr>
              <a:t> …</a:t>
            </a:r>
          </a:p>
          <a:p>
            <a:pPr marL="0" indent="0">
              <a:buNone/>
            </a:pP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                               </a:t>
            </a:r>
            <a:r>
              <a:rPr lang="ru-RU" sz="2000" dirty="0" err="1" smtClean="0">
                <a:latin typeface="Times New Roman"/>
                <a:cs typeface="Times New Roman"/>
              </a:rPr>
              <a:t>тшакок</a:t>
            </a:r>
            <a:r>
              <a:rPr lang="ru-RU" sz="2000" dirty="0" smtClean="0">
                <a:latin typeface="Times New Roman"/>
                <a:cs typeface="Times New Roman"/>
              </a:rPr>
              <a:t>?</a:t>
            </a:r>
          </a:p>
          <a:p>
            <a:pPr marL="0" indent="0">
              <a:buNone/>
            </a:pP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                        Не </a:t>
            </a:r>
            <a:r>
              <a:rPr lang="ru-RU" sz="2000" dirty="0" err="1" smtClean="0">
                <a:latin typeface="Times New Roman"/>
                <a:cs typeface="Times New Roman"/>
              </a:rPr>
              <a:t>тшакок</a:t>
            </a:r>
            <a:r>
              <a:rPr lang="ru-RU" sz="2000" dirty="0" smtClean="0">
                <a:latin typeface="Times New Roman"/>
                <a:cs typeface="Times New Roman"/>
              </a:rPr>
              <a:t>, малина.</a:t>
            </a:r>
          </a:p>
          <a:p>
            <a:pPr marL="0" indent="0">
              <a:buNone/>
            </a:pP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                        </a:t>
            </a:r>
            <a:r>
              <a:rPr lang="ru-RU" sz="2000" dirty="0" err="1" smtClean="0">
                <a:latin typeface="Times New Roman"/>
                <a:cs typeface="Times New Roman"/>
              </a:rPr>
              <a:t>Тыр</a:t>
            </a:r>
            <a:r>
              <a:rPr lang="ru-RU" sz="2000" dirty="0" smtClean="0">
                <a:latin typeface="Times New Roman"/>
                <a:cs typeface="Times New Roman"/>
              </a:rPr>
              <a:t> ведра  малина.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434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Зэра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, </a:t>
            </a:r>
            <a:r>
              <a:rPr lang="ru-RU" sz="2400" dirty="0" err="1" smtClean="0">
                <a:latin typeface="Times New Roman"/>
                <a:cs typeface="Times New Roman"/>
              </a:rPr>
              <a:t>зэра</a:t>
            </a:r>
            <a:r>
              <a:rPr lang="ru-RU" sz="2400" dirty="0" smtClean="0">
                <a:latin typeface="Times New Roman"/>
                <a:cs typeface="Times New Roman"/>
              </a:rPr>
              <a:t> год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К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ть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веритат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, к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ть</a:t>
            </a:r>
            <a:r>
              <a:rPr lang="ru-RU" sz="2400" dirty="0" smtClean="0">
                <a:latin typeface="Times New Roman"/>
                <a:cs typeface="Times New Roman"/>
              </a:rPr>
              <a:t> од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Пет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 рыжик и </a:t>
            </a:r>
            <a:r>
              <a:rPr lang="ru-RU" sz="2400" dirty="0" err="1" smtClean="0">
                <a:latin typeface="Times New Roman"/>
                <a:cs typeface="Times New Roman"/>
              </a:rPr>
              <a:t>масляк</a:t>
            </a:r>
            <a:r>
              <a:rPr lang="ru-RU" sz="2400" dirty="0" smtClean="0">
                <a:latin typeface="Times New Roman"/>
                <a:cs typeface="Times New Roman"/>
              </a:rPr>
              <a:t> –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Пет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тшакыс</a:t>
            </a:r>
            <a:r>
              <a:rPr lang="ru-RU" sz="2400" dirty="0" smtClean="0">
                <a:latin typeface="Times New Roman"/>
                <a:cs typeface="Times New Roman"/>
              </a:rPr>
              <a:t>, </a:t>
            </a:r>
            <a:r>
              <a:rPr lang="ru-RU" sz="2400" dirty="0" err="1" smtClean="0">
                <a:latin typeface="Times New Roman"/>
                <a:cs typeface="Times New Roman"/>
              </a:rPr>
              <a:t>кыдз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нятшак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</a:p>
          <a:p>
            <a:endParaRPr lang="ru-RU" sz="2400" dirty="0">
              <a:latin typeface="Times New Roman"/>
              <a:cs typeface="Times New Roman"/>
            </a:endParaRP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Зэра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>
                <a:latin typeface="Times New Roman"/>
                <a:cs typeface="Times New Roman"/>
              </a:rPr>
              <a:t>, </a:t>
            </a:r>
            <a:r>
              <a:rPr lang="ru-RU" sz="2400" dirty="0" err="1">
                <a:latin typeface="Times New Roman"/>
                <a:cs typeface="Times New Roman"/>
              </a:rPr>
              <a:t>зэра</a:t>
            </a:r>
            <a:r>
              <a:rPr lang="ru-RU" sz="2400" dirty="0">
                <a:latin typeface="Times New Roman"/>
                <a:cs typeface="Times New Roman"/>
              </a:rPr>
              <a:t> год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>
                <a:latin typeface="Times New Roman"/>
                <a:cs typeface="Times New Roman"/>
              </a:rPr>
              <a:t>К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 err="1">
                <a:latin typeface="Times New Roman"/>
                <a:cs typeface="Times New Roman"/>
              </a:rPr>
              <a:t>ть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веритат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>
                <a:latin typeface="Times New Roman"/>
                <a:cs typeface="Times New Roman"/>
              </a:rPr>
              <a:t>, к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 err="1">
                <a:latin typeface="Times New Roman"/>
                <a:cs typeface="Times New Roman"/>
              </a:rPr>
              <a:t>ть</a:t>
            </a:r>
            <a:r>
              <a:rPr lang="ru-RU" sz="2400" dirty="0">
                <a:latin typeface="Times New Roman"/>
                <a:cs typeface="Times New Roman"/>
              </a:rPr>
              <a:t> од</a:t>
            </a:r>
            <a:r>
              <a:rPr lang="en-US" sz="2400" dirty="0">
                <a:latin typeface="Times New Roman"/>
                <a:cs typeface="Times New Roman"/>
              </a:rPr>
              <a:t>ö</a:t>
            </a:r>
            <a:r>
              <a:rPr lang="ru-RU" sz="2400" dirty="0"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dirty="0" smtClean="0">
                <a:latin typeface="Times New Roman"/>
                <a:cs typeface="Times New Roman"/>
              </a:rPr>
              <a:t>i</a:t>
            </a:r>
            <a:r>
              <a:rPr lang="ru-RU" sz="2400" dirty="0" err="1" smtClean="0">
                <a:latin typeface="Times New Roman"/>
                <a:cs typeface="Times New Roman"/>
              </a:rPr>
              <a:t>дз</a:t>
            </a:r>
            <a:r>
              <a:rPr lang="ru-RU" sz="2400" dirty="0" smtClean="0">
                <a:latin typeface="Times New Roman"/>
                <a:cs typeface="Times New Roman"/>
              </a:rPr>
              <a:t> и </a:t>
            </a:r>
            <a:r>
              <a:rPr lang="ru-RU" sz="2400" dirty="0" err="1" smtClean="0">
                <a:latin typeface="Times New Roman"/>
                <a:cs typeface="Times New Roman"/>
              </a:rPr>
              <a:t>чуж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ны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кывбуррез</a:t>
            </a:r>
            <a:r>
              <a:rPr lang="ru-RU" sz="24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err="1" smtClean="0">
                <a:latin typeface="Times New Roman"/>
                <a:cs typeface="Times New Roman"/>
              </a:rPr>
              <a:t>Тшак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кодь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сь</a:t>
            </a:r>
            <a:r>
              <a:rPr lang="ru-RU" sz="2400" dirty="0" smtClean="0">
                <a:latin typeface="Times New Roman"/>
                <a:cs typeface="Times New Roman"/>
              </a:rPr>
              <a:t> ж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ён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сь</a:t>
            </a:r>
            <a:r>
              <a:rPr lang="ru-RU" sz="2400" dirty="0" smtClean="0">
                <a:latin typeface="Times New Roman"/>
                <a:cs typeface="Times New Roman"/>
              </a:rPr>
              <a:t>, бур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latin typeface="Times New Roman"/>
                <a:cs typeface="Times New Roman"/>
              </a:rPr>
              <a:t>сь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37553"/>
            <a:ext cx="142875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2" y="4869160"/>
            <a:ext cx="1656184" cy="1595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58080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Анна  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Истомина </a:t>
            </a: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1964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569" y="1699260"/>
            <a:ext cx="3175462" cy="4526280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172532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620688"/>
            <a:ext cx="4191000" cy="5703912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Родилась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17 февраля 1964 г. в г. Кудымкаре, но воспитывалась в семье деда в д. Пихтовка,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Кувинского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с/совета.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1984 г.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Получила профессию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агронома.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1985 г. становится студенткой Литературного института им.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А.М.Горького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2004 по 2007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А.Истомина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возглавляла Коми-пермяцкую окружную писательскую организацию.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343400" cy="5703912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r>
              <a:rPr lang="ru-RU" dirty="0"/>
              <a:t>В 1981 г. на страницах окружной газеты «По ленинскому пути» печатаются стихи начинающей поэтессы.</a:t>
            </a:r>
          </a:p>
          <a:p>
            <a:r>
              <a:rPr lang="ru-RU" dirty="0"/>
              <a:t>Присмотревшись к творчеству молодого автора, В.В. Климов, работавший литературным консультантом, рекомендует девушке поступить учиться. </a:t>
            </a:r>
          </a:p>
          <a:p>
            <a:r>
              <a:rPr lang="ru-RU" dirty="0"/>
              <a:t>После окончания литературного института работала корреспондентом окружной газеты «Парма2, редактором детского журнала «</a:t>
            </a:r>
            <a:r>
              <a:rPr lang="ru-RU" dirty="0" err="1"/>
              <a:t>Силькан</a:t>
            </a:r>
            <a:r>
              <a:rPr lang="ru-RU" dirty="0"/>
              <a:t>».</a:t>
            </a:r>
          </a:p>
          <a:p>
            <a:r>
              <a:rPr lang="ru-RU" dirty="0"/>
              <a:t>Выпущены четыре книги стихов поэтессы.</a:t>
            </a:r>
          </a:p>
          <a:p>
            <a:r>
              <a:rPr lang="ru-RU" dirty="0"/>
              <a:t>В 2005 г. </a:t>
            </a:r>
            <a:r>
              <a:rPr lang="ru-RU" dirty="0" err="1"/>
              <a:t>А.Истомина</a:t>
            </a:r>
            <a:r>
              <a:rPr lang="ru-RU" dirty="0"/>
              <a:t> выпустила книгу «Загадки чуди, или О чём рассказывают коми-пермяцкие предания и лексика, фамилии и географические названия Урала»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27518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2492896"/>
            <a:ext cx="3168352" cy="3816424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Сюра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Шедт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мыр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Мырсис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лэбзь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м</a:t>
            </a:r>
          </a:p>
          <a:p>
            <a:r>
              <a:rPr lang="ru-RU" sz="2400" dirty="0" err="1" smtClean="0">
                <a:latin typeface="Times New Roman"/>
                <a:cs typeface="Times New Roman"/>
              </a:rPr>
              <a:t>Борда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шыр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400" dirty="0" err="1" smtClean="0">
                <a:latin typeface="Times New Roman"/>
                <a:cs typeface="Times New Roman"/>
              </a:rPr>
              <a:t>Сюра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шырл</a:t>
            </a:r>
            <a:r>
              <a:rPr lang="en-US" sz="2400" dirty="0" smtClean="0">
                <a:latin typeface="Times New Roman"/>
                <a:cs typeface="Times New Roman"/>
              </a:rPr>
              <a:t>i</a:t>
            </a:r>
            <a:r>
              <a:rPr lang="ru-RU" sz="2400" dirty="0" err="1" smtClean="0">
                <a:latin typeface="Times New Roman"/>
                <a:cs typeface="Times New Roman"/>
              </a:rPr>
              <a:t>сь</a:t>
            </a:r>
            <a:endParaRPr lang="ru-RU" sz="2400" dirty="0" smtClean="0">
              <a:latin typeface="Times New Roman"/>
              <a:cs typeface="Times New Roman"/>
            </a:endParaRPr>
          </a:p>
          <a:p>
            <a:r>
              <a:rPr lang="ru-RU" sz="2400" dirty="0" err="1" smtClean="0">
                <a:latin typeface="Times New Roman"/>
                <a:cs typeface="Times New Roman"/>
              </a:rPr>
              <a:t>Кыр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оз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пов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Он верит –</a:t>
            </a:r>
          </a:p>
          <a:p>
            <a:r>
              <a:rPr lang="ru-RU" sz="2400" dirty="0" err="1" smtClean="0">
                <a:latin typeface="Times New Roman"/>
                <a:cs typeface="Times New Roman"/>
              </a:rPr>
              <a:t>Дак</a:t>
            </a:r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latin typeface="Times New Roman"/>
                <a:cs typeface="Times New Roman"/>
              </a:rPr>
              <a:t>оз</a:t>
            </a:r>
            <a:r>
              <a:rPr lang="ru-RU" sz="2400" dirty="0" smtClean="0">
                <a:latin typeface="Times New Roman"/>
                <a:cs typeface="Times New Roman"/>
              </a:rPr>
              <a:t> и ков.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434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Ошк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мош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кытш</a:t>
            </a:r>
            <a:r>
              <a:rPr lang="en-US" sz="2400" dirty="0" smtClean="0"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latin typeface="Times New Roman"/>
                <a:cs typeface="Times New Roman"/>
              </a:rPr>
              <a:t>м тэ </a:t>
            </a:r>
            <a:r>
              <a:rPr lang="ru-RU" sz="2400" dirty="0" err="1" smtClean="0">
                <a:latin typeface="Times New Roman"/>
                <a:cs typeface="Times New Roman"/>
              </a:rPr>
              <a:t>чож</a:t>
            </a:r>
            <a:r>
              <a:rPr lang="ru-RU" sz="2400" dirty="0" smtClean="0">
                <a:latin typeface="Times New Roman"/>
                <a:cs typeface="Times New Roman"/>
              </a:rPr>
              <a:t>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Ошк</a:t>
            </a:r>
            <a:r>
              <a:rPr lang="en-US" sz="2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sz="2400" dirty="0" err="1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ошыс</a:t>
            </a:r>
            <a:r>
              <a:rPr lang="ru-RU" sz="2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ошк</a:t>
            </a:r>
            <a:r>
              <a:rPr lang="en-US" sz="2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м –</a:t>
            </a:r>
          </a:p>
          <a:p>
            <a:r>
              <a:rPr lang="ru-RU" sz="2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рм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м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мошыс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ош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Öн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i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кошш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ны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кык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ош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Кыт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н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ол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м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д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i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к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мош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,</a:t>
            </a:r>
          </a:p>
          <a:p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Только не ни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ошкыны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–</a:t>
            </a:r>
          </a:p>
          <a:p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Ма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тш</a:t>
            </a:r>
            <a:r>
              <a:rPr lang="en-US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ö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ктыны</a:t>
            </a:r>
            <a:endParaRPr lang="ru-RU" sz="2400" dirty="0" smtClean="0">
              <a:solidFill>
                <a:srgbClr val="4E3B30"/>
              </a:solidFill>
              <a:latin typeface="Times New Roman"/>
              <a:cs typeface="Times New Roman"/>
            </a:endParaRPr>
          </a:p>
          <a:p>
            <a:r>
              <a:rPr lang="ru-RU" sz="2400" dirty="0">
                <a:solidFill>
                  <a:srgbClr val="4E3B3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           </a:t>
            </a:r>
            <a:r>
              <a:rPr lang="ru-RU" sz="2400" dirty="0" err="1" smtClean="0">
                <a:solidFill>
                  <a:srgbClr val="4E3B30"/>
                </a:solidFill>
                <a:latin typeface="Times New Roman"/>
                <a:cs typeface="Times New Roman"/>
              </a:rPr>
              <a:t>кошшыны</a:t>
            </a:r>
            <a:r>
              <a:rPr lang="ru-RU" sz="2400" dirty="0" smtClean="0">
                <a:solidFill>
                  <a:srgbClr val="4E3B30"/>
                </a:solidFill>
                <a:latin typeface="Times New Roman"/>
                <a:cs typeface="Times New Roman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97152"/>
            <a:ext cx="14287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2" y="260648"/>
            <a:ext cx="2815086" cy="2113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84559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3" y="1772816"/>
            <a:ext cx="4021267" cy="319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7200"/>
            <a:ext cx="8304984" cy="523528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Горадзуль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(купавка)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96752"/>
            <a:ext cx="4123184" cy="4680520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выл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рок. 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горадзуль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шуся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гора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дзоридзок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юрси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юрок –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выл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шонд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3884240" cy="3600400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землю родную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с солнца упала,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лучиком светлым –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Купавкою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стала.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ясное солнце,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ночи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засияля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землю родную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с неба упала.</a:t>
            </a:r>
          </a:p>
          <a:p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966286"/>
            <a:ext cx="3168352" cy="173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589633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Рычков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1959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574" t="9186" r="4424"/>
          <a:stretch>
            <a:fillRect/>
          </a:stretch>
        </p:blipFill>
        <p:spPr bwMode="auto">
          <a:xfrm>
            <a:off x="4734282" y="1556792"/>
            <a:ext cx="3995495" cy="4608512"/>
          </a:xfrm>
          <a:prstGeom prst="foldedCorner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89010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96752"/>
            <a:ext cx="41910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Родился 16 февраля 1959 г. в 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Трошево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Белоевского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сельского совета. Закончил исторический факультет Пермского госуниверситета,  а уже работая  - Государственную академию государственной службы. Работал в школе, педучилище, в молодёжных и партийных организациях, был заместителем главы администрации округа по социальным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вопросам, уполномоченным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правам человека в Коми округе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 настоящее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время 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Глава Коми-Пермяцкого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округа – министр Пермского края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434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В.Рычков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стал поздно, уже в зрелом возрасте. Печатался в газетах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сборниках, в том числе детском сборнике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Бичирок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(«Искорка»).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Единственный поэтический сборник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насит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название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Оланл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 шорт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6"/>
                </a:solidFill>
                <a:sym typeface="Wingdings 2"/>
              </a:rPr>
              <a:t></a:t>
            </a:r>
            <a:endParaRPr lang="ru-RU" sz="3600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43687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51083" cy="324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Бабылок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(бабочка)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2204864"/>
            <a:ext cx="4191000" cy="411973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 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кытш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 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Бабылокысл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н </a:t>
            </a:r>
            <a:r>
              <a:rPr lang="ru-RU" dirty="0" err="1">
                <a:latin typeface="Times New Roman"/>
                <a:cs typeface="Times New Roman"/>
              </a:rPr>
              <a:t>паськ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мыс:</a:t>
            </a:r>
          </a:p>
          <a:p>
            <a:r>
              <a:rPr lang="ru-RU" dirty="0" err="1">
                <a:latin typeface="Times New Roman"/>
                <a:cs typeface="Times New Roman"/>
              </a:rPr>
              <a:t>Бытьт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борддэзнас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 err="1">
                <a:latin typeface="Times New Roman"/>
                <a:cs typeface="Times New Roman"/>
              </a:rPr>
              <a:t>гыр</a:t>
            </a:r>
            <a:r>
              <a:rPr lang="en-US" dirty="0">
                <a:latin typeface="Times New Roman"/>
                <a:cs typeface="Times New Roman"/>
              </a:rPr>
              <a:t>ö</a:t>
            </a:r>
            <a:endParaRPr lang="ru-RU" dirty="0">
              <a:latin typeface="Times New Roman"/>
              <a:cs typeface="Times New Roman"/>
            </a:endParaRPr>
          </a:p>
          <a:p>
            <a:r>
              <a:rPr lang="ru-RU" dirty="0" err="1">
                <a:latin typeface="Times New Roman"/>
                <a:cs typeface="Times New Roman"/>
              </a:rPr>
              <a:t>Неважын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кыт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 err="1">
                <a:latin typeface="Times New Roman"/>
                <a:cs typeface="Times New Roman"/>
              </a:rPr>
              <a:t>нк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пыр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м,</a:t>
            </a:r>
          </a:p>
          <a:p>
            <a:r>
              <a:rPr lang="ru-RU" dirty="0" err="1">
                <a:latin typeface="Times New Roman"/>
                <a:cs typeface="Times New Roman"/>
              </a:rPr>
              <a:t>Кыт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ru-RU" dirty="0">
                <a:latin typeface="Times New Roman"/>
                <a:cs typeface="Times New Roman"/>
              </a:rPr>
              <a:t> веж-г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 err="1">
                <a:latin typeface="Times New Roman"/>
                <a:cs typeface="Times New Roman"/>
              </a:rPr>
              <a:t>рд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кыт</a:t>
            </a:r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ru-RU" dirty="0">
                <a:latin typeface="Times New Roman"/>
                <a:cs typeface="Times New Roman"/>
              </a:rPr>
              <a:t> – </a:t>
            </a:r>
            <a:r>
              <a:rPr lang="ru-RU" dirty="0" err="1">
                <a:latin typeface="Times New Roman"/>
                <a:cs typeface="Times New Roman"/>
              </a:rPr>
              <a:t>сь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д,</a:t>
            </a:r>
          </a:p>
          <a:p>
            <a:r>
              <a:rPr lang="ru-RU" dirty="0" err="1">
                <a:latin typeface="Times New Roman"/>
                <a:cs typeface="Times New Roman"/>
              </a:rPr>
              <a:t>Кыдз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висьтавны</a:t>
            </a:r>
            <a:r>
              <a:rPr lang="ru-RU" dirty="0">
                <a:latin typeface="Times New Roman"/>
                <a:cs typeface="Times New Roman"/>
              </a:rPr>
              <a:t>, он и т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д.</a:t>
            </a:r>
          </a:p>
          <a:p>
            <a:r>
              <a:rPr lang="ru-RU" dirty="0" err="1">
                <a:latin typeface="Times New Roman"/>
                <a:cs typeface="Times New Roman"/>
              </a:rPr>
              <a:t>Лок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dirty="0" err="1">
                <a:latin typeface="Times New Roman"/>
                <a:cs typeface="Times New Roman"/>
              </a:rPr>
              <a:t>видз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т, а </a:t>
            </a:r>
            <a:r>
              <a:rPr lang="ru-RU" dirty="0" err="1">
                <a:latin typeface="Times New Roman"/>
                <a:cs typeface="Times New Roman"/>
              </a:rPr>
              <a:t>сэсся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лэдзам</a:t>
            </a:r>
            <a:r>
              <a:rPr lang="ru-RU" dirty="0">
                <a:latin typeface="Times New Roman"/>
                <a:cs typeface="Times New Roman"/>
              </a:rPr>
              <a:t>,</a:t>
            </a:r>
          </a:p>
          <a:p>
            <a:r>
              <a:rPr lang="ru-RU" dirty="0">
                <a:latin typeface="Times New Roman"/>
                <a:cs typeface="Times New Roman"/>
              </a:rPr>
              <a:t>Ась </a:t>
            </a:r>
            <a:r>
              <a:rPr lang="ru-RU" dirty="0" err="1">
                <a:latin typeface="Times New Roman"/>
                <a:cs typeface="Times New Roman"/>
              </a:rPr>
              <a:t>кытч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к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ыл</a:t>
            </a:r>
            <a:r>
              <a:rPr lang="en-US" dirty="0">
                <a:latin typeface="Times New Roman"/>
                <a:cs typeface="Times New Roman"/>
              </a:rPr>
              <a:t>ö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cs typeface="Times New Roman"/>
              </a:rPr>
              <a:t>лэбзяс</a:t>
            </a:r>
            <a:r>
              <a:rPr lang="ru-RU" dirty="0">
                <a:latin typeface="Times New Roman"/>
                <a:cs typeface="Times New Roman"/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343400" cy="374441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Мама, глянь-ка, поскорей,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за чудо летних дней –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 бабочка, что вьётся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 просторами полей.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хорош её наряд!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Ярко крылышки горят.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лазурной дальней выси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притягивают взгляд.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77853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вся 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гаж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43400" cy="51278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Рожабаннэз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помидоррез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Нырыс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кыдз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морков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ляшмась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берег </a:t>
            </a:r>
            <a:r>
              <a:rPr lang="ru-RU" sz="2000" dirty="0" err="1" smtClean="0">
                <a:latin typeface="Times New Roman"/>
                <a:cs typeface="Times New Roman"/>
              </a:rPr>
              <a:t>дорын</a:t>
            </a: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 err="1" smtClean="0">
                <a:latin typeface="Times New Roman"/>
                <a:cs typeface="Times New Roman"/>
              </a:rPr>
              <a:t>Уч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т </a:t>
            </a:r>
            <a:r>
              <a:rPr lang="ru-RU" sz="2000" dirty="0" err="1" smtClean="0">
                <a:latin typeface="Times New Roman"/>
                <a:cs typeface="Times New Roman"/>
              </a:rPr>
              <a:t>морт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Миков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Садьыс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зоночкал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н </a:t>
            </a:r>
            <a:r>
              <a:rPr lang="ru-RU" sz="2000" dirty="0" err="1" smtClean="0">
                <a:latin typeface="Times New Roman"/>
                <a:cs typeface="Times New Roman"/>
              </a:rPr>
              <a:t>быр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м,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Люзь</a:t>
            </a:r>
            <a:r>
              <a:rPr lang="ru-RU" sz="2000" dirty="0" smtClean="0">
                <a:latin typeface="Times New Roman"/>
                <a:cs typeface="Times New Roman"/>
              </a:rPr>
              <a:t> вам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м </a:t>
            </a:r>
            <a:r>
              <a:rPr lang="ru-RU" sz="2000" dirty="0" err="1" smtClean="0">
                <a:latin typeface="Times New Roman"/>
                <a:cs typeface="Times New Roman"/>
              </a:rPr>
              <a:t>кым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с,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Ыджыт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удж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кер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м </a:t>
            </a:r>
            <a:r>
              <a:rPr lang="ru-RU" sz="2000" dirty="0" err="1" smtClean="0">
                <a:latin typeface="Times New Roman"/>
                <a:cs typeface="Times New Roman"/>
              </a:rPr>
              <a:t>лунтыр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н –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Южд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err="1" smtClean="0">
                <a:latin typeface="Times New Roman"/>
                <a:cs typeface="Times New Roman"/>
              </a:rPr>
              <a:t>ма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кер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с.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Коть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пасёкыс</a:t>
            </a:r>
            <a:r>
              <a:rPr lang="ru-RU" sz="2000" dirty="0" smtClean="0">
                <a:latin typeface="Times New Roman"/>
                <a:cs typeface="Times New Roman"/>
              </a:rPr>
              <a:t> тон-тон </a:t>
            </a:r>
            <a:r>
              <a:rPr lang="ru-RU" sz="2000" dirty="0" err="1" smtClean="0">
                <a:latin typeface="Times New Roman"/>
                <a:cs typeface="Times New Roman"/>
              </a:rPr>
              <a:t>кынм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м,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Нырсис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лэдзч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м шор,</a:t>
            </a:r>
          </a:p>
          <a:p>
            <a:r>
              <a:rPr lang="ru-RU" sz="2000" dirty="0" err="1" smtClean="0">
                <a:latin typeface="Times New Roman"/>
                <a:cs typeface="Times New Roman"/>
              </a:rPr>
              <a:t>Оз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некыдз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лэдз</a:t>
            </a:r>
            <a:r>
              <a:rPr lang="ru-RU" sz="2000" dirty="0" smtClean="0">
                <a:latin typeface="Times New Roman"/>
                <a:cs typeface="Times New Roman"/>
              </a:rPr>
              <a:t> с</a:t>
            </a:r>
            <a:r>
              <a:rPr lang="en-US" sz="2000" dirty="0" smtClean="0">
                <a:latin typeface="Times New Roman"/>
                <a:cs typeface="Times New Roman"/>
              </a:rPr>
              <a:t>i</a:t>
            </a:r>
            <a:r>
              <a:rPr lang="ru-RU" sz="2000" dirty="0" smtClean="0">
                <a:latin typeface="Times New Roman"/>
                <a:cs typeface="Times New Roman"/>
              </a:rPr>
              <a:t>й</a:t>
            </a:r>
            <a:r>
              <a:rPr lang="en-US" sz="2000" dirty="0" smtClean="0">
                <a:latin typeface="Times New Roman"/>
                <a:cs typeface="Times New Roman"/>
              </a:rPr>
              <a:t>ö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дынсис</a:t>
            </a: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 err="1" smtClean="0">
                <a:latin typeface="Times New Roman"/>
                <a:cs typeface="Times New Roman"/>
              </a:rPr>
              <a:t>Гажа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err="1" smtClean="0">
                <a:latin typeface="Times New Roman"/>
                <a:cs typeface="Times New Roman"/>
              </a:rPr>
              <a:t>Иньва</a:t>
            </a:r>
            <a:r>
              <a:rPr lang="ru-RU" sz="2000" dirty="0" smtClean="0">
                <a:latin typeface="Times New Roman"/>
                <a:cs typeface="Times New Roman"/>
              </a:rPr>
              <a:t> дор.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904025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36837"/>
            <a:ext cx="2037148" cy="2938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75279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482042" cy="4724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sz="2400" dirty="0" smtClean="0"/>
              <a:t> Во </a:t>
            </a:r>
            <a:r>
              <a:rPr lang="ru-RU" sz="2400" dirty="0" smtClean="0"/>
              <a:t>все времена находились люди</a:t>
            </a:r>
            <a:r>
              <a:rPr lang="ru-RU" sz="2400" smtClean="0"/>
              <a:t>, </a:t>
            </a:r>
            <a:r>
              <a:rPr lang="ru-RU" sz="2400" smtClean="0"/>
              <a:t>                            </a:t>
            </a:r>
            <a:r>
              <a:rPr lang="ru-RU" sz="2400" smtClean="0"/>
              <a:t>ж</a:t>
            </a:r>
            <a:r>
              <a:rPr lang="ru-RU" sz="2400" smtClean="0"/>
              <a:t>елающие </a:t>
            </a:r>
            <a:r>
              <a:rPr lang="ru-RU" sz="2400" dirty="0" smtClean="0"/>
              <a:t>прикоснуться, приоткрыть тайну души народа, познать ее. Коми-пермяцкие писатели посвятили свою жизнь поискам истоков своего народа. Они встречаясь с разными людьми, находили ценнейшие крупицы сведений о нравах, традициях коми-пермяков. Весь накопленный материал отражён в их </a:t>
            </a:r>
            <a:r>
              <a:rPr lang="ru-RU" sz="2400" dirty="0" smtClean="0"/>
              <a:t>произведениях, </a:t>
            </a:r>
            <a:r>
              <a:rPr lang="ru-RU" sz="2400" dirty="0" smtClean="0"/>
              <a:t>которые будут интересны как для ныне живущих, так и будущих поколений.</a:t>
            </a:r>
            <a:endParaRPr lang="ru-RU" sz="2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476672"/>
            <a:ext cx="4752528" cy="5544616"/>
          </a:xfrm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в с.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Отево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19 декабря 1908 г. Активно участвовал в становлении молодой коми-пермяцкой литературы. Много сил отдал издательской деятельности. Вёл большую работу по составлению учебников и хрестоматий для коми-пермяцких школ, переводил произведения русских поэтов на коми-пермяцкий язык.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С.И. Караваев член союза писателей СССР.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Умер 28 мая 1974 г.</a:t>
            </a:r>
          </a:p>
          <a:p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4088" y="476672"/>
            <a:ext cx="3551312" cy="5544616"/>
          </a:xfrm>
          <a:ln>
            <a:solidFill>
              <a:schemeClr val="accent6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pPr lvl="0">
              <a:buClr>
                <a:srgbClr val="F0A22E"/>
              </a:buClr>
            </a:pPr>
            <a:endParaRPr lang="ru-RU" sz="3400" dirty="0" smtClean="0">
              <a:solidFill>
                <a:srgbClr val="4E3B3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A22E"/>
              </a:buClr>
            </a:pPr>
            <a:r>
              <a:rPr lang="ru-RU" sz="34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sz="34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С.Караваева</a:t>
            </a: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печатались в конце 20-х годов в газете  «Г</a:t>
            </a:r>
            <a:r>
              <a:rPr lang="en-US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34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рись</a:t>
            </a: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» и в журнале «Ударник». Первый сборник стихов «</a:t>
            </a:r>
            <a:r>
              <a:rPr lang="ru-RU" sz="34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Кывбуррез</a:t>
            </a: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» вышел в 1932 г.</a:t>
            </a:r>
          </a:p>
          <a:p>
            <a:pPr lvl="0">
              <a:buClr>
                <a:srgbClr val="F0A22E"/>
              </a:buClr>
            </a:pP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sz="34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С.Караваева</a:t>
            </a:r>
            <a:r>
              <a:rPr lang="ru-RU" sz="34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настолько музыкальны, что многие стали песнями.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754760" cy="5627712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342900" lvl="0" indent="-342900">
              <a:buClr>
                <a:srgbClr val="F0A22E"/>
              </a:buClr>
              <a:buFont typeface="Wingdings 2"/>
              <a:buChar char=""/>
            </a:pPr>
            <a:r>
              <a:rPr lang="ru-RU" sz="2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Имя Степана Караваева известно детям всего округа – его стихи учат в начальной и средней школе. Известен он и как интересный переводчик. Степан Иванович переводил стихи </a:t>
            </a:r>
            <a:r>
              <a:rPr lang="ru-RU" sz="2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sz="2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К.Чуковского</a:t>
            </a:r>
            <a:r>
              <a:rPr lang="ru-RU" sz="2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и других детских писателей </a:t>
            </a:r>
          </a:p>
          <a:p>
            <a:pPr lvl="0">
              <a:buClr>
                <a:srgbClr val="F0A22E"/>
              </a:buClr>
            </a:pPr>
            <a:endParaRPr lang="ru-RU" sz="2400" dirty="0">
              <a:solidFill>
                <a:srgbClr val="4E3B3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11960" y="609600"/>
            <a:ext cx="4703440" cy="4800600"/>
          </a:xfrm>
        </p:spPr>
        <p:txBody>
          <a:bodyPr>
            <a:norm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412776"/>
            <a:ext cx="4104456" cy="3352542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46168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486400"/>
            <a:ext cx="4991472" cy="520700"/>
          </a:xfrm>
        </p:spPr>
        <p:txBody>
          <a:bodyPr/>
          <a:lstStyle/>
          <a:p>
            <a:pPr algn="r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К.Чуковский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«МОЙДОДЫР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404664"/>
            <a:ext cx="3008313" cy="5832648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Одеало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Пышшис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талун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Лэбзис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простыня,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кыдз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кай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подушка,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Кыдз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лягушка,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Скокйис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дынсим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чайт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тор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Швырк – да гор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Книга кута,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 – скок,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Кровать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увт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Иньд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кок.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Чайс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юны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тча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Самовар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дын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сиб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тча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Кыз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кын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самовар</a:t>
            </a: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Пышшис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дынсим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дзар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4730490" cy="353166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261295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512365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Челядь </a:t>
            </a:r>
            <a:r>
              <a:rPr lang="ru-RU" sz="2000" dirty="0" err="1" smtClean="0"/>
              <a:t>понда</a:t>
            </a:r>
            <a:r>
              <a:rPr lang="ru-RU" sz="2000" dirty="0" smtClean="0"/>
              <a:t> </a:t>
            </a:r>
            <a:r>
              <a:rPr lang="ru-RU" sz="2000" dirty="0" err="1" smtClean="0"/>
              <a:t>стиххез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83968" y="609600"/>
            <a:ext cx="3528392" cy="5123656"/>
          </a:xfrm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 smtClean="0"/>
              <a:t>Маммез</a:t>
            </a:r>
            <a:endParaRPr lang="ru-RU" sz="2400" dirty="0" smtClean="0"/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Школаын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чулал</a:t>
            </a:r>
            <a:r>
              <a:rPr lang="en-US" sz="1800" dirty="0" smtClean="0">
                <a:latin typeface="Times New Roman"/>
                <a:cs typeface="Times New Roman"/>
              </a:rPr>
              <a:t>i</a:t>
            </a:r>
            <a:r>
              <a:rPr lang="ru-RU" sz="1800" dirty="0" smtClean="0">
                <a:latin typeface="Times New Roman"/>
                <a:cs typeface="Times New Roman"/>
              </a:rPr>
              <a:t>с</a:t>
            </a:r>
          </a:p>
          <a:p>
            <a:r>
              <a:rPr lang="ru-RU" sz="1800" dirty="0" err="1" smtClean="0">
                <a:latin typeface="Times New Roman"/>
                <a:cs typeface="Times New Roman"/>
              </a:rPr>
              <a:t>Медб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err="1" smtClean="0">
                <a:latin typeface="Times New Roman"/>
                <a:cs typeface="Times New Roman"/>
              </a:rPr>
              <a:t>рья</a:t>
            </a:r>
            <a:r>
              <a:rPr lang="ru-RU" sz="1800" dirty="0" smtClean="0">
                <a:latin typeface="Times New Roman"/>
                <a:cs typeface="Times New Roman"/>
              </a:rPr>
              <a:t> урок ни.</a:t>
            </a:r>
          </a:p>
          <a:p>
            <a:r>
              <a:rPr lang="ru-RU" sz="1800" dirty="0" err="1" smtClean="0">
                <a:latin typeface="Times New Roman"/>
                <a:cs typeface="Times New Roman"/>
              </a:rPr>
              <a:t>Горттэз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 </a:t>
            </a:r>
            <a:r>
              <a:rPr lang="ru-RU" sz="1800" dirty="0" err="1" smtClean="0">
                <a:latin typeface="Times New Roman"/>
                <a:cs typeface="Times New Roman"/>
              </a:rPr>
              <a:t>шагнял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endParaRPr lang="ru-RU" sz="1800" dirty="0" smtClean="0">
              <a:latin typeface="Times New Roman"/>
              <a:cs typeface="Times New Roman"/>
            </a:endParaRPr>
          </a:p>
          <a:p>
            <a:r>
              <a:rPr lang="ru-RU" sz="1800" dirty="0" err="1" smtClean="0">
                <a:latin typeface="Times New Roman"/>
                <a:cs typeface="Times New Roman"/>
              </a:rPr>
              <a:t>Шумн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й </a:t>
            </a:r>
            <a:r>
              <a:rPr lang="ru-RU" sz="1800" dirty="0" err="1" smtClean="0">
                <a:latin typeface="Times New Roman"/>
                <a:cs typeface="Times New Roman"/>
              </a:rPr>
              <a:t>челядёкным</a:t>
            </a:r>
            <a:r>
              <a:rPr lang="ru-RU" sz="1800" dirty="0" smtClean="0">
                <a:latin typeface="Times New Roman"/>
                <a:cs typeface="Times New Roman"/>
              </a:rPr>
              <a:t>.</a:t>
            </a:r>
          </a:p>
          <a:p>
            <a:endParaRPr lang="ru-RU" sz="1800" dirty="0">
              <a:latin typeface="Times New Roman"/>
              <a:cs typeface="Times New Roman"/>
            </a:endParaRPr>
          </a:p>
          <a:p>
            <a:r>
              <a:rPr lang="ru-RU" sz="1800" dirty="0" err="1" smtClean="0">
                <a:latin typeface="Times New Roman"/>
                <a:cs typeface="Times New Roman"/>
              </a:rPr>
              <a:t>Медгор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н </a:t>
            </a:r>
            <a:r>
              <a:rPr lang="ru-RU" sz="1800" dirty="0" err="1" smtClean="0">
                <a:latin typeface="Times New Roman"/>
                <a:cs typeface="Times New Roman"/>
              </a:rPr>
              <a:t>баит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endParaRPr lang="ru-RU" sz="1800" dirty="0" smtClean="0">
              <a:latin typeface="Times New Roman"/>
              <a:cs typeface="Times New Roman"/>
            </a:endParaRPr>
          </a:p>
          <a:p>
            <a:r>
              <a:rPr lang="ru-RU" sz="1800" dirty="0" err="1" smtClean="0">
                <a:latin typeface="Times New Roman"/>
                <a:cs typeface="Times New Roman"/>
              </a:rPr>
              <a:t>Сь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д </a:t>
            </a:r>
            <a:r>
              <a:rPr lang="ru-RU" sz="1800" dirty="0" err="1" smtClean="0">
                <a:latin typeface="Times New Roman"/>
                <a:cs typeface="Times New Roman"/>
              </a:rPr>
              <a:t>синока</a:t>
            </a:r>
            <a:r>
              <a:rPr lang="ru-RU" sz="1800" dirty="0" smtClean="0">
                <a:latin typeface="Times New Roman"/>
                <a:cs typeface="Times New Roman"/>
              </a:rPr>
              <a:t> </a:t>
            </a:r>
            <a:r>
              <a:rPr lang="ru-RU" sz="1800" dirty="0" err="1" smtClean="0">
                <a:latin typeface="Times New Roman"/>
                <a:cs typeface="Times New Roman"/>
              </a:rPr>
              <a:t>Тася</a:t>
            </a:r>
            <a:r>
              <a:rPr lang="ru-RU" sz="1800" dirty="0" smtClean="0">
                <a:latin typeface="Times New Roman"/>
                <a:cs typeface="Times New Roman"/>
              </a:rPr>
              <a:t>:</a:t>
            </a:r>
          </a:p>
          <a:p>
            <a:r>
              <a:rPr lang="ru-RU" sz="1800" dirty="0" smtClean="0">
                <a:latin typeface="Times New Roman"/>
                <a:cs typeface="Times New Roman"/>
              </a:rPr>
              <a:t>-Мам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с </a:t>
            </a:r>
            <a:r>
              <a:rPr lang="ru-RU" sz="1800" dirty="0" err="1" smtClean="0">
                <a:latin typeface="Times New Roman"/>
                <a:cs typeface="Times New Roman"/>
              </a:rPr>
              <a:t>ме</a:t>
            </a:r>
            <a:r>
              <a:rPr lang="ru-RU" sz="1800" dirty="0" smtClean="0">
                <a:latin typeface="Times New Roman"/>
                <a:cs typeface="Times New Roman"/>
              </a:rPr>
              <a:t> </a:t>
            </a:r>
            <a:r>
              <a:rPr lang="ru-RU" sz="1800" dirty="0" err="1" smtClean="0">
                <a:latin typeface="Times New Roman"/>
                <a:cs typeface="Times New Roman"/>
              </a:rPr>
              <a:t>любита</a:t>
            </a:r>
            <a:r>
              <a:rPr lang="ru-RU" sz="1800" dirty="0" smtClean="0">
                <a:latin typeface="Times New Roman"/>
                <a:cs typeface="Times New Roman"/>
              </a:rPr>
              <a:t>,</a:t>
            </a:r>
          </a:p>
          <a:p>
            <a:r>
              <a:rPr lang="ru-RU" sz="1800" dirty="0" smtClean="0">
                <a:latin typeface="Times New Roman"/>
                <a:cs typeface="Times New Roman"/>
              </a:rPr>
              <a:t>С</a:t>
            </a:r>
            <a:r>
              <a:rPr lang="en-US" sz="1800" dirty="0" smtClean="0">
                <a:latin typeface="Times New Roman"/>
                <a:cs typeface="Times New Roman"/>
              </a:rPr>
              <a:t>i</a:t>
            </a:r>
            <a:r>
              <a:rPr lang="ru-RU" sz="1800" dirty="0" smtClean="0">
                <a:latin typeface="Times New Roman"/>
                <a:cs typeface="Times New Roman"/>
              </a:rPr>
              <a:t>й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н и </a:t>
            </a:r>
            <a:r>
              <a:rPr lang="ru-RU" sz="1800" dirty="0" err="1" smtClean="0">
                <a:latin typeface="Times New Roman"/>
                <a:cs typeface="Times New Roman"/>
              </a:rPr>
              <a:t>тэрмася</a:t>
            </a:r>
            <a:r>
              <a:rPr lang="ru-RU" sz="1800" dirty="0" smtClean="0">
                <a:latin typeface="Times New Roman"/>
                <a:cs typeface="Times New Roman"/>
              </a:rPr>
              <a:t>.</a:t>
            </a:r>
          </a:p>
          <a:p>
            <a:endParaRPr lang="ru-RU" sz="1800" dirty="0" smtClean="0">
              <a:latin typeface="Times New Roman"/>
              <a:cs typeface="Times New Roman"/>
            </a:endParaRPr>
          </a:p>
          <a:p>
            <a:r>
              <a:rPr lang="ru-RU" sz="1800" dirty="0" smtClean="0">
                <a:latin typeface="Times New Roman"/>
                <a:cs typeface="Times New Roman"/>
              </a:rPr>
              <a:t>Мам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л</a:t>
            </a:r>
            <a:r>
              <a:rPr lang="en-US" sz="1800" dirty="0" smtClean="0">
                <a:latin typeface="Times New Roman"/>
                <a:cs typeface="Times New Roman"/>
              </a:rPr>
              <a:t>i</a:t>
            </a:r>
            <a:r>
              <a:rPr lang="ru-RU" sz="1800" dirty="0" err="1" smtClean="0">
                <a:latin typeface="Times New Roman"/>
                <a:cs typeface="Times New Roman"/>
              </a:rPr>
              <a:t>сь</a:t>
            </a:r>
            <a:r>
              <a:rPr lang="ru-RU" sz="1800" dirty="0" smtClean="0">
                <a:latin typeface="Times New Roman"/>
                <a:cs typeface="Times New Roman"/>
              </a:rPr>
              <a:t> с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л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err="1" smtClean="0">
                <a:latin typeface="Times New Roman"/>
                <a:cs typeface="Times New Roman"/>
              </a:rPr>
              <a:t>мс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endParaRPr lang="ru-RU" sz="1800" dirty="0" smtClean="0">
              <a:latin typeface="Times New Roman"/>
              <a:cs typeface="Times New Roman"/>
            </a:endParaRPr>
          </a:p>
          <a:p>
            <a:r>
              <a:rPr lang="ru-RU" sz="1800" dirty="0" smtClean="0">
                <a:latin typeface="Times New Roman"/>
                <a:cs typeface="Times New Roman"/>
              </a:rPr>
              <a:t>Од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 т</a:t>
            </a:r>
            <a:r>
              <a:rPr lang="en-US" sz="1800" dirty="0" smtClean="0">
                <a:latin typeface="Times New Roman"/>
                <a:cs typeface="Times New Roman"/>
              </a:rPr>
              <a:t>i</a:t>
            </a:r>
            <a:r>
              <a:rPr lang="ru-RU" sz="1800" dirty="0" smtClean="0">
                <a:latin typeface="Times New Roman"/>
                <a:cs typeface="Times New Roman"/>
              </a:rPr>
              <a:t>й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 т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д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ru-RU" sz="1800" dirty="0" smtClean="0">
                <a:latin typeface="Times New Roman"/>
                <a:cs typeface="Times New Roman"/>
              </a:rPr>
              <a:t>Мам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err="1" smtClean="0">
                <a:latin typeface="Times New Roman"/>
                <a:cs typeface="Times New Roman"/>
              </a:rPr>
              <a:t>ся</a:t>
            </a:r>
            <a:r>
              <a:rPr lang="ru-RU" sz="1800" dirty="0" smtClean="0">
                <a:latin typeface="Times New Roman"/>
                <a:cs typeface="Times New Roman"/>
              </a:rPr>
              <a:t> </a:t>
            </a:r>
            <a:r>
              <a:rPr lang="ru-RU" sz="1800" dirty="0" err="1" smtClean="0">
                <a:latin typeface="Times New Roman"/>
                <a:cs typeface="Times New Roman"/>
              </a:rPr>
              <a:t>бытш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err="1" smtClean="0">
                <a:latin typeface="Times New Roman"/>
                <a:cs typeface="Times New Roman"/>
              </a:rPr>
              <a:t>мжык</a:t>
            </a:r>
            <a:endParaRPr lang="ru-RU" sz="1800" dirty="0" smtClean="0">
              <a:latin typeface="Times New Roman"/>
              <a:cs typeface="Times New Roman"/>
            </a:endParaRPr>
          </a:p>
          <a:p>
            <a:r>
              <a:rPr lang="ru-RU" sz="1800" dirty="0" smtClean="0">
                <a:latin typeface="Times New Roman"/>
                <a:cs typeface="Times New Roman"/>
              </a:rPr>
              <a:t>Эм я </a:t>
            </a:r>
            <a:r>
              <a:rPr lang="ru-RU" sz="1800" dirty="0" err="1" smtClean="0">
                <a:latin typeface="Times New Roman"/>
                <a:cs typeface="Times New Roman"/>
              </a:rPr>
              <a:t>кинк</a:t>
            </a:r>
            <a:r>
              <a:rPr lang="en-US" sz="1800" dirty="0" smtClean="0">
                <a:latin typeface="Times New Roman"/>
                <a:cs typeface="Times New Roman"/>
              </a:rPr>
              <a:t>ö</a:t>
            </a:r>
            <a:r>
              <a:rPr lang="ru-RU" sz="1800" dirty="0" smtClean="0">
                <a:latin typeface="Times New Roman"/>
                <a:cs typeface="Times New Roman"/>
              </a:rPr>
              <a:t> </a:t>
            </a:r>
            <a:r>
              <a:rPr lang="ru-RU" sz="1800" dirty="0" err="1" smtClean="0">
                <a:latin typeface="Times New Roman"/>
                <a:cs typeface="Times New Roman"/>
              </a:rPr>
              <a:t>светас</a:t>
            </a:r>
            <a:r>
              <a:rPr lang="ru-RU" sz="1800" dirty="0" smtClean="0">
                <a:latin typeface="Times New Roman"/>
                <a:cs typeface="Times New Roman"/>
              </a:rPr>
              <a:t>?</a:t>
            </a:r>
            <a:endParaRPr lang="ru-RU" sz="1800" dirty="0">
              <a:latin typeface="Times New Roman"/>
              <a:cs typeface="Times New Roman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750316" cy="38859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0228806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752" y="2780928"/>
            <a:ext cx="3308707" cy="2702570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8640"/>
            <a:ext cx="2563699" cy="3645024"/>
          </a:xfrm>
          <a:prstGeom prst="flowChartPunchedCard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9" y="1341438"/>
            <a:ext cx="3538537" cy="5516562"/>
          </a:xfrm>
          <a:prstGeom prst="flowChartAlternateProcess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13584"/>
            <a:ext cx="2619359" cy="3744416"/>
          </a:xfrm>
          <a:prstGeom prst="dec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5097" y="3126481"/>
            <a:ext cx="2619359" cy="3744416"/>
          </a:xfrm>
          <a:prstGeom prst="decagon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39752" y="2748434"/>
            <a:ext cx="3308707" cy="2702570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39751" y="2748434"/>
            <a:ext cx="3308707" cy="2702570"/>
          </a:xfrm>
          <a:prstGeom prst="snip2Same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852936"/>
            <a:ext cx="3717664" cy="4005064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8475" y="4868863"/>
            <a:ext cx="4835525" cy="143986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С.И. Караваев и композитор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А.Клещин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280" y="1"/>
            <a:ext cx="6480720" cy="487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4914</TotalTime>
  <Words>3163</Words>
  <Application>Microsoft Office PowerPoint</Application>
  <PresentationFormat>Экран (4:3)</PresentationFormat>
  <Paragraphs>439</Paragraphs>
  <Slides>39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Писатели и поэты Пармы</vt:lpstr>
      <vt:lpstr>Слайд 2</vt:lpstr>
      <vt:lpstr>Слайд 3</vt:lpstr>
      <vt:lpstr>Слайд 4</vt:lpstr>
      <vt:lpstr>Слайд 5</vt:lpstr>
      <vt:lpstr>К.Чуковский «МОЙДОДЫР»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Челядь понда</vt:lpstr>
      <vt:lpstr>школаö</vt:lpstr>
      <vt:lpstr>Слайд 17</vt:lpstr>
      <vt:lpstr>Слайд 18</vt:lpstr>
      <vt:lpstr>Пословицы  и  поговорки</vt:lpstr>
      <vt:lpstr>загадки</vt:lpstr>
      <vt:lpstr>считалки</vt:lpstr>
      <vt:lpstr>заклички</vt:lpstr>
      <vt:lpstr>Слайд 23</vt:lpstr>
      <vt:lpstr>Слайд 24</vt:lpstr>
      <vt:lpstr>Менам вöв  (мой конь)</vt:lpstr>
      <vt:lpstr>Куканёк  (телёнок)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Горадзуль (купавка)</vt:lpstr>
      <vt:lpstr>Слайд 35</vt:lpstr>
      <vt:lpstr>Слайд 36</vt:lpstr>
      <vt:lpstr>Бабылок (бабочка)</vt:lpstr>
      <vt:lpstr>Тöвся  гаж</vt:lpstr>
      <vt:lpstr>.Заключение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</cp:lastModifiedBy>
  <cp:revision>453</cp:revision>
  <cp:lastPrinted>2012-03-02T04:33:29Z</cp:lastPrinted>
  <dcterms:created xsi:type="dcterms:W3CDTF">2010-02-16T10:59:54Z</dcterms:created>
  <dcterms:modified xsi:type="dcterms:W3CDTF">2015-04-15T09:09:52Z</dcterms:modified>
</cp:coreProperties>
</file>