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60" r:id="rId3"/>
    <p:sldId id="261" r:id="rId4"/>
    <p:sldId id="263" r:id="rId5"/>
    <p:sldId id="258" r:id="rId6"/>
    <p:sldId id="262" r:id="rId7"/>
    <p:sldId id="259" r:id="rId8"/>
    <p:sldId id="264" r:id="rId9"/>
    <p:sldId id="265" r:id="rId10"/>
    <p:sldId id="272" r:id="rId11"/>
    <p:sldId id="267" r:id="rId12"/>
    <p:sldId id="266" r:id="rId13"/>
    <p:sldId id="268" r:id="rId14"/>
    <p:sldId id="269" r:id="rId15"/>
    <p:sldId id="270" r:id="rId16"/>
    <p:sldId id="271" r:id="rId17"/>
    <p:sldId id="275" r:id="rId18"/>
    <p:sldId id="274" r:id="rId19"/>
    <p:sldId id="273" r:id="rId20"/>
    <p:sldId id="277" r:id="rId21"/>
    <p:sldId id="278" r:id="rId22"/>
    <p:sldId id="276" r:id="rId2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6831" autoAdjust="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56DF05A-61A6-494B-B141-B12C1401777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40913C4-5948-4574-95D7-C9680216A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96A8-9E6C-4A44-8440-D9A80FA7BCB1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648F-5906-4579-90C3-DD2F6544D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96A8-9E6C-4A44-8440-D9A80FA7BCB1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648F-5906-4579-90C3-DD2F6544D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96A8-9E6C-4A44-8440-D9A80FA7BCB1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648F-5906-4579-90C3-DD2F6544D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96A8-9E6C-4A44-8440-D9A80FA7BCB1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648F-5906-4579-90C3-DD2F6544D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96A8-9E6C-4A44-8440-D9A80FA7BCB1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648F-5906-4579-90C3-DD2F6544D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96A8-9E6C-4A44-8440-D9A80FA7BCB1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648F-5906-4579-90C3-DD2F6544D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96A8-9E6C-4A44-8440-D9A80FA7BCB1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648F-5906-4579-90C3-DD2F6544D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96A8-9E6C-4A44-8440-D9A80FA7BCB1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648F-5906-4579-90C3-DD2F6544D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96A8-9E6C-4A44-8440-D9A80FA7BCB1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648F-5906-4579-90C3-DD2F6544D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96A8-9E6C-4A44-8440-D9A80FA7BCB1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648F-5906-4579-90C3-DD2F6544D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96A8-9E6C-4A44-8440-D9A80FA7BCB1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648F-5906-4579-90C3-DD2F6544D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E96A8-9E6C-4A44-8440-D9A80FA7BCB1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7648F-5906-4579-90C3-DD2F6544D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Первенцы весны</a:t>
            </a:r>
            <a:endParaRPr lang="ru-RU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4286256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B050"/>
                </a:solidFill>
              </a:rPr>
              <a:t>Лесникова</a:t>
            </a:r>
            <a:r>
              <a:rPr lang="ru-RU" sz="2400" b="1" dirty="0" smtClean="0">
                <a:solidFill>
                  <a:srgbClr val="00B050"/>
                </a:solidFill>
              </a:rPr>
              <a:t> Елена Дмитриевна,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воспитатель МДОБУ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«Детский сад №16 «Ёлочка»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г. Кудымкара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Молодой стебелёк ещё будучи в почве, отрастал от верхушки корневища, оказывается согнутым подобно крючку, образуя как бы колено. Этим коленом и пробивается сквозь почву с листвой. Выйдя на поверхность крючок выпрямляется. Листочки тоже защищают ветреницу от холода.</a:t>
            </a:r>
            <a:endParaRPr lang="ru-RU" sz="2400" b="1" dirty="0"/>
          </a:p>
        </p:txBody>
      </p:sp>
      <p:pic>
        <p:nvPicPr>
          <p:cNvPr id="29700" name="Picture 4" descr="http://s45.radikal.ru/i110/1302/9b/85b8d691a0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07167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4143404" cy="62261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Медуница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/>
              <a:t>Лиловый, красный, </a:t>
            </a:r>
            <a:r>
              <a:rPr lang="ru-RU" sz="2400" b="1" dirty="0" err="1" smtClean="0"/>
              <a:t>голубой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Цветёт любимая пчелой,</a:t>
            </a:r>
            <a:br>
              <a:rPr lang="ru-RU" sz="2400" b="1" dirty="0" smtClean="0"/>
            </a:br>
            <a:r>
              <a:rPr lang="ru-RU" sz="2400" b="1" dirty="0" smtClean="0"/>
              <a:t>В дубраве медуница.</a:t>
            </a:r>
            <a:br>
              <a:rPr lang="ru-RU" sz="2400" b="1" dirty="0" smtClean="0"/>
            </a:br>
            <a:r>
              <a:rPr lang="ru-RU" sz="2400" b="1" dirty="0" smtClean="0"/>
              <a:t>Никто другой </a:t>
            </a:r>
            <a:br>
              <a:rPr lang="ru-RU" sz="2400" b="1" dirty="0" smtClean="0"/>
            </a:br>
            <a:r>
              <a:rPr lang="ru-RU" sz="2400" b="1" dirty="0" smtClean="0"/>
              <a:t>В стране лесной</a:t>
            </a:r>
            <a:br>
              <a:rPr lang="ru-RU" sz="2400" b="1" dirty="0" smtClean="0"/>
            </a:br>
            <a:r>
              <a:rPr lang="ru-RU" sz="2400" b="1" dirty="0" smtClean="0"/>
              <a:t>Не может как она весной</a:t>
            </a:r>
            <a:br>
              <a:rPr lang="ru-RU" sz="2400" b="1" dirty="0" smtClean="0"/>
            </a:br>
            <a:r>
              <a:rPr lang="ru-RU" sz="2400" b="1" dirty="0" smtClean="0"/>
              <a:t>В три цвета нарядится.</a:t>
            </a:r>
            <a:endParaRPr lang="ru-RU" sz="2400" b="1" dirty="0"/>
          </a:p>
        </p:txBody>
      </p:sp>
      <p:pic>
        <p:nvPicPr>
          <p:cNvPr id="25604" name="Picture 4" descr="http://samsebelekar.ru/raznoe/plant30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86964"/>
            <a:ext cx="4491096" cy="561387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629763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На мохнатом стебельке медуницы собраны головки </a:t>
            </a:r>
            <a:r>
              <a:rPr lang="ru-RU" sz="2400" b="1" dirty="0" err="1" smtClean="0"/>
              <a:t>розовых</a:t>
            </a:r>
            <a:r>
              <a:rPr lang="ru-RU" sz="2400" b="1" dirty="0" smtClean="0"/>
              <a:t> , синих и фиолетовых цветочков. Будто на всех не хватило одинаковой окраски.</a:t>
            </a:r>
            <a:br>
              <a:rPr lang="ru-RU" sz="2400" b="1" dirty="0" smtClean="0"/>
            </a:br>
            <a:r>
              <a:rPr lang="ru-RU" sz="2400" b="1" dirty="0" smtClean="0"/>
              <a:t>Молодые – </a:t>
            </a:r>
            <a:r>
              <a:rPr lang="ru-RU" sz="2400" b="1" dirty="0" err="1" smtClean="0"/>
              <a:t>розовые</a:t>
            </a:r>
            <a:r>
              <a:rPr lang="ru-RU" sz="2400" b="1" dirty="0" smtClean="0"/>
              <a:t>, постарше – фиолетовые, а совсем старые – синие. В </a:t>
            </a:r>
            <a:r>
              <a:rPr lang="ru-RU" sz="2400" b="1" dirty="0" err="1" smtClean="0"/>
              <a:t>розовые</a:t>
            </a:r>
            <a:r>
              <a:rPr lang="ru-RU" sz="2400" b="1" dirty="0" smtClean="0"/>
              <a:t> цветочки заглядывают шмели, пчёлы.</a:t>
            </a:r>
            <a:br>
              <a:rPr lang="ru-RU" sz="2400" b="1" dirty="0" smtClean="0"/>
            </a:br>
            <a:r>
              <a:rPr lang="ru-RU" sz="2400" b="1" dirty="0" smtClean="0"/>
              <a:t>Значит есть там нектар.</a:t>
            </a:r>
            <a:br>
              <a:rPr lang="ru-RU" sz="2400" b="1" dirty="0" smtClean="0"/>
            </a:br>
            <a:r>
              <a:rPr lang="ru-RU" sz="2400" b="1" dirty="0" smtClean="0"/>
              <a:t>Цветок медуница зовут за медовую дань ранней весной.</a:t>
            </a:r>
            <a:br>
              <a:rPr lang="ru-RU" sz="2400" b="1" dirty="0" smtClean="0"/>
            </a:br>
            <a:r>
              <a:rPr lang="ru-RU" sz="2400" b="1" dirty="0" smtClean="0"/>
              <a:t>От холода медуницу спасают волоски на стебле и листьях. Между волосками воздух, он то и спасает растение от замерзания.</a:t>
            </a:r>
            <a:endParaRPr lang="ru-RU" sz="2400" b="1" dirty="0"/>
          </a:p>
        </p:txBody>
      </p:sp>
      <p:pic>
        <p:nvPicPr>
          <p:cNvPr id="26630" name="Picture 6" descr="http://s.pikabu.ru/images/previews_comm/2013-03_6/13642786412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3810000" cy="507682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Калужница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В начале мая очень много воды от растаявшего снега. Это высокое растение очень любит сырые низкие места, берега прудов, поймы озёр. Очень красива калужница, она похожа на лютик едкий, только крупнее.</a:t>
            </a:r>
            <a:endParaRPr lang="ru-RU" sz="2400" b="1" dirty="0"/>
          </a:p>
        </p:txBody>
      </p:sp>
      <p:pic>
        <p:nvPicPr>
          <p:cNvPr id="24580" name="Picture 4" descr="http://mediasubs.ru/group/uploads/ts/tsvetyi/image2/jg0YzAwZ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071678"/>
            <a:ext cx="6691311" cy="455932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6369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Ландыш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b="1" dirty="0"/>
              <a:t>Какой же ты душистый!</a:t>
            </a:r>
            <a:br>
              <a:rPr lang="ru-RU" sz="2400" b="1" dirty="0"/>
            </a:br>
            <a:r>
              <a:rPr lang="ru-RU" sz="2400" b="1" dirty="0"/>
              <a:t>Какой же ты красивый!</a:t>
            </a:r>
            <a:br>
              <a:rPr lang="ru-RU" sz="2400" b="1" dirty="0"/>
            </a:br>
            <a:r>
              <a:rPr lang="ru-RU" sz="2400" b="1" dirty="0"/>
              <a:t>Но почему дрожишь ты?</a:t>
            </a:r>
            <a:br>
              <a:rPr lang="ru-RU" sz="2400" b="1" dirty="0"/>
            </a:br>
            <a:r>
              <a:rPr lang="ru-RU" sz="2400" b="1" dirty="0"/>
              <a:t>Ты что такой пугливый?</a:t>
            </a:r>
            <a:br>
              <a:rPr lang="ru-RU" sz="2400" b="1" dirty="0"/>
            </a:br>
            <a:r>
              <a:rPr lang="ru-RU" sz="2400" b="1" dirty="0"/>
              <a:t>Тебя я рвать не буду,</a:t>
            </a:r>
            <a:br>
              <a:rPr lang="ru-RU" sz="2400" b="1" dirty="0"/>
            </a:br>
            <a:r>
              <a:rPr lang="ru-RU" sz="2400" b="1" dirty="0"/>
              <a:t>Не надо мне букета.</a:t>
            </a:r>
            <a:br>
              <a:rPr lang="ru-RU" sz="2400" b="1" dirty="0"/>
            </a:br>
            <a:r>
              <a:rPr lang="ru-RU" sz="2400" b="1" dirty="0"/>
              <a:t>Ведь ты – лесное чудо!</a:t>
            </a:r>
            <a:br>
              <a:rPr lang="ru-RU" sz="2400" b="1" dirty="0"/>
            </a:br>
            <a:r>
              <a:rPr lang="ru-RU" sz="2400" b="1" dirty="0"/>
              <a:t>С тобой приходит лето.</a:t>
            </a:r>
            <a:br>
              <a:rPr lang="ru-RU" sz="2400" b="1" dirty="0"/>
            </a:br>
            <a:r>
              <a:rPr lang="ru-RU" sz="2400" b="1" dirty="0"/>
              <a:t>Тебя не унесу я,</a:t>
            </a:r>
            <a:br>
              <a:rPr lang="ru-RU" sz="2400" b="1" dirty="0"/>
            </a:br>
            <a:r>
              <a:rPr lang="ru-RU" sz="2400" b="1" dirty="0"/>
              <a:t>Расти себе под елью.</a:t>
            </a:r>
            <a:br>
              <a:rPr lang="ru-RU" sz="2400" b="1" dirty="0"/>
            </a:br>
            <a:r>
              <a:rPr lang="ru-RU" sz="2400" b="1" dirty="0"/>
              <a:t>Тебя я нарисую</a:t>
            </a:r>
            <a:br>
              <a:rPr lang="ru-RU" sz="2400" b="1" dirty="0"/>
            </a:br>
            <a:r>
              <a:rPr lang="ru-RU" sz="2400" b="1" dirty="0"/>
              <a:t>В альбоме акварелью.</a:t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Золотарёва В.</a:t>
            </a:r>
            <a:endParaRPr lang="ru-RU" sz="2400" b="1" i="1" dirty="0"/>
          </a:p>
        </p:txBody>
      </p:sp>
      <p:pic>
        <p:nvPicPr>
          <p:cNvPr id="23556" name="Picture 4" descr="http://img1.liveinternet.ru/images/attach/c/2/65/730/65730579_landuys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4482710" cy="597694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62261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Хохлатка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Звенят, переговариваясь ручьи, бегут к реке мимо ольхи и ивы.</a:t>
            </a:r>
            <a:br>
              <a:rPr lang="ru-RU" sz="2400" b="1" dirty="0" smtClean="0"/>
            </a:br>
            <a:r>
              <a:rPr lang="ru-RU" sz="2400" b="1" dirty="0" smtClean="0"/>
              <a:t>Не скоро ещё ольха и ива оденутся листвой. Но откуда взялся этот чудесный сиреневый цветок под кустами?</a:t>
            </a:r>
            <a:br>
              <a:rPr lang="ru-RU" sz="2400" b="1" dirty="0" smtClean="0"/>
            </a:br>
            <a:r>
              <a:rPr lang="ru-RU" sz="2400" b="1" dirty="0" smtClean="0"/>
              <a:t>А это зацвёл подснежник – хохлатка. Цветки у хохлатки совсем небольшие. Собраны в нарядную кисточку. И у каждого цветка, будто небольшой хохолок.</a:t>
            </a:r>
            <a:endParaRPr lang="ru-RU" sz="2400" b="1" dirty="0"/>
          </a:p>
        </p:txBody>
      </p:sp>
      <p:pic>
        <p:nvPicPr>
          <p:cNvPr id="22532" name="Picture 4" descr="http://vin-ru.1gb.ru/enc/enc_4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4465034" cy="594457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274638"/>
            <a:ext cx="3286116" cy="62261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Гусиный лук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Что за чудо?</a:t>
            </a:r>
            <a:br>
              <a:rPr lang="ru-RU" sz="2400" b="1" dirty="0" smtClean="0"/>
            </a:br>
            <a:r>
              <a:rPr lang="ru-RU" sz="2400" b="1" dirty="0" smtClean="0"/>
              <a:t>Звёзды</a:t>
            </a:r>
            <a:br>
              <a:rPr lang="ru-RU" sz="2400" b="1" dirty="0" smtClean="0"/>
            </a:br>
            <a:r>
              <a:rPr lang="ru-RU" sz="2400" b="1" dirty="0" smtClean="0"/>
              <a:t>Среди бела дня!</a:t>
            </a:r>
            <a:br>
              <a:rPr lang="ru-RU" sz="2400" b="1" dirty="0" smtClean="0"/>
            </a:br>
            <a:r>
              <a:rPr lang="ru-RU" sz="2400" b="1" dirty="0" smtClean="0"/>
              <a:t>Смотрят эти звёзды</a:t>
            </a:r>
            <a:br>
              <a:rPr lang="ru-RU" sz="2400" b="1" dirty="0" smtClean="0"/>
            </a:br>
            <a:r>
              <a:rPr lang="ru-RU" sz="2400" b="1" dirty="0" smtClean="0"/>
              <a:t>Прямо на меня</a:t>
            </a:r>
            <a:br>
              <a:rPr lang="ru-RU" sz="2400" b="1" dirty="0" smtClean="0"/>
            </a:br>
            <a:r>
              <a:rPr lang="ru-RU" sz="2400" b="1" dirty="0" smtClean="0"/>
              <a:t>Стану я волшебницей</a:t>
            </a:r>
            <a:br>
              <a:rPr lang="ru-RU" sz="2400" b="1" dirty="0" smtClean="0"/>
            </a:br>
            <a:r>
              <a:rPr lang="ru-RU" sz="2400" b="1" dirty="0" smtClean="0"/>
              <a:t>Почему бы нет?</a:t>
            </a:r>
            <a:br>
              <a:rPr lang="ru-RU" sz="2400" b="1" dirty="0" smtClean="0"/>
            </a:br>
            <a:r>
              <a:rPr lang="ru-RU" sz="2400" b="1" dirty="0" smtClean="0"/>
              <a:t>Вот возьму и звёзды</a:t>
            </a:r>
            <a:br>
              <a:rPr lang="ru-RU" sz="2400" b="1" dirty="0" smtClean="0"/>
            </a:br>
            <a:r>
              <a:rPr lang="ru-RU" sz="2400" b="1" dirty="0" smtClean="0"/>
              <a:t>Соберу в букет!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Е.Серова</a:t>
            </a:r>
            <a:endParaRPr lang="ru-RU" sz="2400" b="1" i="1" dirty="0"/>
          </a:p>
        </p:txBody>
      </p:sp>
      <p:pic>
        <p:nvPicPr>
          <p:cNvPr id="21508" name="Picture 4" descr="http://www.greenmama.ru/forum_img/02/61/30/13.0.gusinii_l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5429287" cy="407196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61547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Вместо корешка у гусиного лука- луковка величиной с горошину. Поэтому и называют луком,</a:t>
            </a:r>
            <a:br>
              <a:rPr lang="ru-RU" sz="2400" b="1" dirty="0" smtClean="0"/>
            </a:br>
            <a:r>
              <a:rPr lang="ru-RU" sz="2400" b="1" dirty="0" smtClean="0"/>
              <a:t>А гусиный, потому что его любят гуси и домашние, и дикие. Да и другие птицы не прочь полакомиться первой зелёной травкой.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31748" name="Picture 4" descr="http://www.vashsad.ua/downloads/image/00000/Gagea_lutea_%D0%B8%D0%BB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0594"/>
            <a:ext cx="4071966" cy="663456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785794"/>
            <a:ext cx="4043362" cy="557216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Сон-трава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/>
              <a:t>Старуха-Зима</a:t>
            </a:r>
            <a:r>
              <a:rPr lang="ru-RU" sz="2200" b="1" dirty="0"/>
              <a:t>, как известно, идет на разные ухищрения, чтобы не дать красавице-Весне вступить в свои права. Действует обычно с верными помощниками – Стужей и Ветром. Вот как-то давно решила Зима вступить в очередной бой с Весной, напустила лютую Стужу на землю. Все цветы испугались и поникли, и только сон-трава гордо выпрямила стебелек и раскрыла свой фиолетовый пушистый цветок. Солнце заметило «сигнал» и согрело землю теплом, открыв тем самым дорогу Весне.</a:t>
            </a:r>
            <a:br>
              <a:rPr lang="ru-RU" sz="2200" b="1" dirty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32772" name="Picture 4" descr="http://img-fotki.yandex.ru/get/23/m2633.10/0_f6ca_62c84d9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4324338" cy="540542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Весенние первоцветы стали редкими, исчезающими видами. </a:t>
            </a:r>
            <a:r>
              <a:rPr lang="ru-RU" sz="2000" b="1" dirty="0"/>
              <a:t>У</a:t>
            </a:r>
            <a:r>
              <a:rPr lang="ru-RU" sz="2000" b="1" dirty="0" smtClean="0"/>
              <a:t> разных краёв и государств есть свои подснежники, но над многими из них нависла беда. Они становятся добычей жадных рук продавцов цветов и любителей собирать букеты. Подснежники цветут несколько дней, а сорванные всего несколько часов. Вот и задумайтесь, стоит ли рвать эти чудесные цветы, если стоят они в вазе дома всего один день?</a:t>
            </a:r>
            <a:endParaRPr lang="ru-RU" sz="2000" b="1" dirty="0"/>
          </a:p>
        </p:txBody>
      </p:sp>
      <p:pic>
        <p:nvPicPr>
          <p:cNvPr id="33798" name="Picture 6" descr="http://ng58.ru/upload/iblock/117/DSC08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29" y="2285992"/>
            <a:ext cx="5786478" cy="4339859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4" y="17860"/>
            <a:ext cx="9120186" cy="68401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143116"/>
            <a:ext cx="4071934" cy="421484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Ещё природа не проснулась,</a:t>
            </a:r>
            <a:br>
              <a:rPr lang="ru-RU" sz="2400" b="1" dirty="0" smtClean="0"/>
            </a:br>
            <a:r>
              <a:rPr lang="ru-RU" sz="2400" b="1" dirty="0" smtClean="0"/>
              <a:t>Но сквозь редеющего сна</a:t>
            </a:r>
            <a:br>
              <a:rPr lang="ru-RU" sz="2400" b="1" dirty="0" smtClean="0"/>
            </a:br>
            <a:r>
              <a:rPr lang="ru-RU" sz="2400" b="1" dirty="0" smtClean="0"/>
              <a:t>Весну прослышала она,</a:t>
            </a:r>
            <a:br>
              <a:rPr lang="ru-RU" sz="2400" b="1" dirty="0" smtClean="0"/>
            </a:br>
            <a:r>
              <a:rPr lang="ru-RU" sz="2400" b="1" dirty="0" smtClean="0"/>
              <a:t>И ей невольно улыбнулась.</a:t>
            </a:r>
            <a:endParaRPr lang="ru-RU" sz="2400" b="1" dirty="0"/>
          </a:p>
        </p:txBody>
      </p:sp>
      <p:pic>
        <p:nvPicPr>
          <p:cNvPr id="7" name="Picture 2" descr="http://img-fotki.yandex.ru/get/9739/39959187.fc/0_b0e1c_8783fb17_-5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4527953" cy="603727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336867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Вот </a:t>
            </a:r>
            <a:r>
              <a:rPr lang="ru-RU" sz="2000" b="1" dirty="0"/>
              <a:t>букет: он брошен вместе с сором.</a:t>
            </a:r>
            <a:br>
              <a:rPr lang="ru-RU" sz="2000" b="1" dirty="0"/>
            </a:br>
            <a:r>
              <a:rPr lang="ru-RU" sz="2000" b="1" dirty="0"/>
              <a:t>Умирают, сжавшись, лепестки …</a:t>
            </a:r>
            <a:br>
              <a:rPr lang="ru-RU" sz="2000" b="1" dirty="0"/>
            </a:br>
            <a:r>
              <a:rPr lang="ru-RU" sz="2000" b="1" dirty="0"/>
              <a:t>Это мы срываем без разбора</a:t>
            </a:r>
            <a:br>
              <a:rPr lang="ru-RU" sz="2000" b="1" dirty="0"/>
            </a:br>
            <a:r>
              <a:rPr lang="ru-RU" sz="2000" b="1" dirty="0"/>
              <a:t>Беззащитные тугие стебельки.</a:t>
            </a:r>
            <a:br>
              <a:rPr lang="ru-RU" sz="2000" b="1" dirty="0"/>
            </a:br>
            <a:r>
              <a:rPr lang="ru-RU" sz="2000" b="1" dirty="0"/>
              <a:t>Для чего мы рвали их? Не знаю!</a:t>
            </a:r>
            <a:br>
              <a:rPr lang="ru-RU" sz="2000" b="1" dirty="0"/>
            </a:br>
            <a:r>
              <a:rPr lang="ru-RU" sz="2000" b="1" dirty="0"/>
              <a:t>Быстро вянет нежный первоцвет,</a:t>
            </a:r>
            <a:br>
              <a:rPr lang="ru-RU" sz="2000" b="1" dirty="0"/>
            </a:br>
            <a:r>
              <a:rPr lang="ru-RU" sz="2000" b="1" dirty="0"/>
              <a:t>Пусто, скучно стало на поляне:</a:t>
            </a:r>
            <a:br>
              <a:rPr lang="ru-RU" sz="2000" b="1" dirty="0"/>
            </a:br>
            <a:r>
              <a:rPr lang="ru-RU" sz="2000" b="1" dirty="0"/>
              <a:t>Вестников весны там больше нет!</a:t>
            </a:r>
            <a:br>
              <a:rPr lang="ru-RU" sz="2000" b="1" dirty="0"/>
            </a:br>
            <a:r>
              <a:rPr lang="ru-RU" sz="2000" b="1" dirty="0"/>
              <a:t>Очень просто погубить живое,</a:t>
            </a:r>
            <a:br>
              <a:rPr lang="ru-RU" sz="2000" b="1" dirty="0"/>
            </a:br>
            <a:r>
              <a:rPr lang="ru-RU" sz="2000" b="1" dirty="0"/>
              <a:t>Ведь подснежники не могут нам сказать:</a:t>
            </a:r>
            <a:br>
              <a:rPr lang="ru-RU" sz="2000" b="1" dirty="0"/>
            </a:br>
            <a:r>
              <a:rPr lang="ru-RU" sz="2000" b="1" dirty="0"/>
              <a:t>“Наслаждайтесь нашей красотою –</a:t>
            </a:r>
            <a:br>
              <a:rPr lang="ru-RU" sz="2000" b="1" dirty="0"/>
            </a:br>
            <a:r>
              <a:rPr lang="ru-RU" sz="2000" b="1" dirty="0"/>
              <a:t>Только очень просим нас не рвать</a:t>
            </a:r>
            <a:r>
              <a:rPr lang="ru-RU" sz="2000" b="1" dirty="0" smtClean="0"/>
              <a:t>!”</a:t>
            </a:r>
            <a:r>
              <a:rPr lang="ru-RU" sz="1800" b="1" dirty="0"/>
              <a:t> </a:t>
            </a:r>
            <a:r>
              <a:rPr lang="ru-RU" sz="1800" b="1" dirty="0" smtClean="0"/>
              <a:t> </a:t>
            </a:r>
            <a:r>
              <a:rPr lang="ru-RU" sz="1800" b="1" dirty="0"/>
              <a:t>(И. </a:t>
            </a:r>
            <a:r>
              <a:rPr lang="ru-RU" sz="1800" b="1" dirty="0" err="1"/>
              <a:t>Абдулаева</a:t>
            </a:r>
            <a:r>
              <a:rPr lang="ru-RU" sz="1800" b="1" dirty="0"/>
              <a:t>)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4822" name="Picture 6" descr="http://img.mota.ru/upload/wallpapers/2013/08/28/16/05/37261/EBM2HessDw-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1" y="3500438"/>
            <a:ext cx="5715039" cy="321471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57166"/>
            <a:ext cx="8064896" cy="6215106"/>
          </a:xfrm>
        </p:spPr>
        <p:txBody>
          <a:bodyPr>
            <a:normAutofit/>
          </a:bodyPr>
          <a:lstStyle/>
          <a:p>
            <a:pPr algn="l"/>
            <a:r>
              <a:rPr lang="ru-RU" sz="3100" b="1" dirty="0" smtClean="0"/>
              <a:t>- Почему цветы называют подснежниками?</a:t>
            </a:r>
            <a:br>
              <a:rPr lang="ru-RU" sz="3100" b="1" dirty="0" smtClean="0"/>
            </a:br>
            <a:r>
              <a:rPr lang="ru-RU" sz="3100" b="1" dirty="0" smtClean="0"/>
              <a:t>- Почему растение назвали </a:t>
            </a:r>
            <a:br>
              <a:rPr lang="ru-RU" sz="3100" b="1" dirty="0" smtClean="0"/>
            </a:br>
            <a:r>
              <a:rPr lang="ru-RU" sz="3100" b="1" dirty="0" smtClean="0"/>
              <a:t>мать-и-мачехой?</a:t>
            </a:r>
            <a:br>
              <a:rPr lang="ru-RU" sz="3100" b="1" dirty="0" smtClean="0"/>
            </a:br>
            <a:r>
              <a:rPr lang="ru-RU" sz="3100" b="1" dirty="0" smtClean="0"/>
              <a:t>- Какой первый весенний цветок любят есть гуси?</a:t>
            </a:r>
            <a:br>
              <a:rPr lang="ru-RU" sz="3100" b="1" dirty="0" smtClean="0"/>
            </a:br>
            <a:r>
              <a:rPr lang="ru-RU" sz="3100" b="1" dirty="0" smtClean="0"/>
              <a:t>- У какого первоцвета бутоны трёх цветов?</a:t>
            </a:r>
            <a:br>
              <a:rPr lang="ru-RU" sz="3100" b="1" dirty="0" smtClean="0"/>
            </a:br>
            <a:r>
              <a:rPr lang="ru-RU" sz="3100" b="1" dirty="0" smtClean="0"/>
              <a:t>- Почему нельзя рвать первоцветы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385765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8" y="0"/>
            <a:ext cx="9096372" cy="69651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500042"/>
            <a:ext cx="4572032" cy="542928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Как ни хороша зима, но уже в начале марта пытаемся отыскать хоть какие – ни будь маленькие приметы весны. Днём солнце плетёт из снега плетёт ледяное кружево. Льют обильные слёзы сосульки, оплакивают последние дни зимы. С нетерпением мы ждём первых проталин, а вслед за ними появление цветов – подснежников – первых разведчиков весны.</a:t>
            </a:r>
            <a:endParaRPr lang="ru-RU" sz="2400" b="1" dirty="0"/>
          </a:p>
        </p:txBody>
      </p:sp>
      <p:pic>
        <p:nvPicPr>
          <p:cNvPr id="20486" name="Picture 6" descr="http://www.foto-film.ru/photo/creat01/images/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4196982" cy="559597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6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622619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Плакала Снегурочка,</a:t>
            </a:r>
            <a:br>
              <a:rPr lang="ru-RU" sz="2400" b="1" dirty="0" smtClean="0"/>
            </a:br>
            <a:r>
              <a:rPr lang="ru-RU" sz="2400" b="1" dirty="0" smtClean="0"/>
              <a:t>Зиму провожая.</a:t>
            </a:r>
            <a:br>
              <a:rPr lang="ru-RU" sz="2400" b="1" dirty="0" smtClean="0"/>
            </a:br>
            <a:r>
              <a:rPr lang="ru-RU" sz="2400" b="1" dirty="0" smtClean="0"/>
              <a:t>Шла за ней печальная,</a:t>
            </a:r>
            <a:br>
              <a:rPr lang="ru-RU" sz="2400" b="1" dirty="0" smtClean="0"/>
            </a:br>
            <a:r>
              <a:rPr lang="ru-RU" sz="2400" b="1" dirty="0" smtClean="0"/>
              <a:t>Всем в лесу чужая.</a:t>
            </a:r>
            <a:br>
              <a:rPr lang="ru-RU" sz="2400" b="1" dirty="0" smtClean="0"/>
            </a:br>
            <a:r>
              <a:rPr lang="ru-RU" sz="2400" b="1" dirty="0" smtClean="0"/>
              <a:t>Там, где шла и плакала.</a:t>
            </a:r>
            <a:br>
              <a:rPr lang="ru-RU" sz="2400" b="1" dirty="0" smtClean="0"/>
            </a:br>
            <a:r>
              <a:rPr lang="ru-RU" sz="2400" b="1" dirty="0" smtClean="0"/>
              <a:t>Трогая берёзы,</a:t>
            </a:r>
            <a:br>
              <a:rPr lang="ru-RU" sz="2400" b="1" dirty="0" smtClean="0"/>
            </a:br>
            <a:r>
              <a:rPr lang="ru-RU" sz="2400" b="1" dirty="0" smtClean="0"/>
              <a:t>Выросли подснежники –</a:t>
            </a:r>
            <a:br>
              <a:rPr lang="ru-RU" sz="2400" b="1" dirty="0" smtClean="0"/>
            </a:br>
            <a:r>
              <a:rPr lang="ru-RU" sz="2400" b="1" dirty="0" err="1" smtClean="0"/>
              <a:t>Снегурочкины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Слёзы.</a:t>
            </a:r>
            <a:endParaRPr lang="ru-RU" sz="2400" b="1" dirty="0"/>
          </a:p>
        </p:txBody>
      </p:sp>
      <p:pic>
        <p:nvPicPr>
          <p:cNvPr id="18436" name="Picture 4" descr="http://stat21.privet.ru/lr/0c2a8c53bbbc06d46809f0decc3687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72588"/>
            <a:ext cx="4929222" cy="583774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14338"/>
            <a:ext cx="9143999" cy="74473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3500462" cy="642942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Выглянул подснежник в полутьме  лесной –</a:t>
            </a:r>
            <a:br>
              <a:rPr lang="ru-RU" sz="2000" b="1" dirty="0" smtClean="0"/>
            </a:br>
            <a:r>
              <a:rPr lang="ru-RU" sz="2000" b="1" dirty="0" smtClean="0"/>
              <a:t>Маленький разведчик, посланный весной.</a:t>
            </a:r>
            <a:br>
              <a:rPr lang="ru-RU" sz="2000" b="1" dirty="0" smtClean="0"/>
            </a:br>
            <a:r>
              <a:rPr lang="ru-RU" sz="2000" b="1" dirty="0" smtClean="0"/>
              <a:t>Пусть ещё под снегом сонные луга,</a:t>
            </a:r>
            <a:br>
              <a:rPr lang="ru-RU" sz="2000" b="1" dirty="0" smtClean="0"/>
            </a:br>
            <a:r>
              <a:rPr lang="ru-RU" sz="2000" b="1" dirty="0" smtClean="0"/>
              <a:t>Пусть ещё над лесом властвуют снега,</a:t>
            </a:r>
            <a:br>
              <a:rPr lang="ru-RU" sz="2000" b="1" dirty="0" smtClean="0"/>
            </a:br>
            <a:r>
              <a:rPr lang="ru-RU" sz="2000" b="1" dirty="0" smtClean="0"/>
              <a:t>Пусть на спящей речке неподвижен лёд.</a:t>
            </a:r>
            <a:br>
              <a:rPr lang="ru-RU" sz="2000" b="1" dirty="0" smtClean="0"/>
            </a:br>
            <a:r>
              <a:rPr lang="ru-RU" sz="2000" b="1" dirty="0" smtClean="0"/>
              <a:t>Раз пришёл подснежник, и весна придёт!</a:t>
            </a:r>
            <a:endParaRPr lang="ru-RU" sz="2000" b="1" dirty="0"/>
          </a:p>
        </p:txBody>
      </p:sp>
      <p:pic>
        <p:nvPicPr>
          <p:cNvPr id="2052" name="Picture 4" descr="http://forum.detochka.ru/uploads/post-7494-1207660203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6017" y="1714488"/>
            <a:ext cx="5287983" cy="481206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636907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Подснежниками в разных местах называют разные цветы: и </a:t>
            </a:r>
            <a:r>
              <a:rPr lang="ru-RU" sz="2400" b="1" dirty="0" err="1" smtClean="0"/>
              <a:t>голубые</a:t>
            </a:r>
            <a:r>
              <a:rPr lang="ru-RU" sz="2400" b="1" dirty="0" smtClean="0"/>
              <a:t>,  жёлтые, и белые.</a:t>
            </a:r>
            <a:br>
              <a:rPr lang="ru-RU" sz="2400" b="1" dirty="0" smtClean="0"/>
            </a:br>
            <a:r>
              <a:rPr lang="ru-RU" sz="2400" b="1" dirty="0" smtClean="0"/>
              <a:t>Тот цветок, который расцветёт по весне самым первым, и есть подснежник.</a:t>
            </a:r>
            <a:br>
              <a:rPr lang="ru-RU" sz="2400" b="1" dirty="0" smtClean="0"/>
            </a:br>
            <a:r>
              <a:rPr lang="ru-RU" sz="2400" b="1" dirty="0" smtClean="0"/>
              <a:t>Первоцветы светолюбивы и потому спешат завершить свои «дела» за 3-4 недели, пока не развились высокие лесные и луговые травы и не распустились листья на деревьях.</a:t>
            </a:r>
            <a:endParaRPr lang="ru-RU" sz="2400" b="1" dirty="0"/>
          </a:p>
        </p:txBody>
      </p:sp>
      <p:pic>
        <p:nvPicPr>
          <p:cNvPr id="4" name="Picture 4" descr="http://stihidl.ru/files/comment/comment_1007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7464"/>
            <a:ext cx="4714908" cy="629145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57176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Мать – и - мачеха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Ещё снег на полях не растаял, ещё земля не прогрелась, а у мать –и - мачехи цветы распускаются. Кругленькие как солнышко, и весёлые, как солнышко.</a:t>
            </a:r>
            <a:br>
              <a:rPr lang="ru-RU" sz="2400" b="1" dirty="0" smtClean="0"/>
            </a:br>
            <a:r>
              <a:rPr lang="ru-RU" sz="2400" b="1" dirty="0" smtClean="0"/>
              <a:t>Появляются в конце марта. Цветы похожи на цветы одуванчика. Мать – и – мачеху легко отличить по листьям. Верхняя поверхность кожистая холодная «мачеха», а нижняя – </a:t>
            </a:r>
            <a:r>
              <a:rPr lang="ru-RU" sz="2400" b="1" dirty="0" err="1" smtClean="0"/>
              <a:t>шерстистя</a:t>
            </a:r>
            <a:r>
              <a:rPr lang="ru-RU" sz="2400" b="1" dirty="0" smtClean="0"/>
              <a:t>, тёплая «мать».</a:t>
            </a:r>
            <a:endParaRPr lang="ru-RU" sz="2400" b="1" dirty="0"/>
          </a:p>
        </p:txBody>
      </p:sp>
      <p:pic>
        <p:nvPicPr>
          <p:cNvPr id="1030" name="Picture 6" descr="http://img1.liveinternet.ru/images/attach/c/2/73/504/73504893_mm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882813"/>
            <a:ext cx="5497357" cy="372277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44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14" y="714356"/>
            <a:ext cx="3357586" cy="578647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Возле ручья, на жёлтом склоне,</a:t>
            </a:r>
            <a:br>
              <a:rPr lang="ru-RU" sz="2400" b="1" dirty="0" smtClean="0"/>
            </a:br>
            <a:r>
              <a:rPr lang="ru-RU" sz="2400" b="1" dirty="0" smtClean="0"/>
              <a:t>Листья мать-и-мачехи, словно ладони,</a:t>
            </a:r>
            <a:br>
              <a:rPr lang="ru-RU" sz="2400" b="1" dirty="0" smtClean="0"/>
            </a:br>
            <a:r>
              <a:rPr lang="ru-RU" sz="2400" b="1" dirty="0" smtClean="0"/>
              <a:t>Если ты к этому склону придёшь,</a:t>
            </a:r>
            <a:br>
              <a:rPr lang="ru-RU" sz="2400" b="1" dirty="0" smtClean="0"/>
            </a:br>
            <a:r>
              <a:rPr lang="ru-RU" sz="2400" b="1" dirty="0" smtClean="0"/>
              <a:t>Если ты к листьям щекой припадёшь, </a:t>
            </a:r>
            <a:br>
              <a:rPr lang="ru-RU" sz="2400" b="1" dirty="0" smtClean="0"/>
            </a:br>
            <a:r>
              <a:rPr lang="ru-RU" sz="2400" b="1" dirty="0" smtClean="0"/>
              <a:t>Мать тебя нежным теплом обогреет,</a:t>
            </a:r>
            <a:br>
              <a:rPr lang="ru-RU" sz="2400" b="1" dirty="0" smtClean="0"/>
            </a:br>
            <a:r>
              <a:rPr lang="ru-RU" sz="2400" b="1" dirty="0" smtClean="0"/>
              <a:t>А от мачехи чем – то холодным повеет.</a:t>
            </a:r>
            <a:endParaRPr lang="ru-RU" sz="2400" b="1" dirty="0"/>
          </a:p>
        </p:txBody>
      </p:sp>
      <p:sp>
        <p:nvSpPr>
          <p:cNvPr id="28676" name="AutoShape 4" descr="http://doctorinfo.ru.s3-website-eu-west-1.amazonaws.com/content/preparation/large/507990d1bf4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://doctorinfo.ru.s3-website-eu-west-1.amazonaws.com/content/preparation/large/507990d1bf4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http://doctorinfo.ru.s3-website-eu-west-1.amazonaws.com/content/preparation/large/507990d1bf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31" y="1714488"/>
            <a:ext cx="5524539" cy="414340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7" y="-17860"/>
            <a:ext cx="9096373" cy="6822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Ветреница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Ветреница – самое распространённое растение наших апрельских лесов. Как же защищается цветок от замерзания, ведь у него нет ни чешуек, ни волосков.</a:t>
            </a:r>
            <a:endParaRPr lang="ru-RU" sz="2400" b="1" dirty="0"/>
          </a:p>
        </p:txBody>
      </p:sp>
      <p:pic>
        <p:nvPicPr>
          <p:cNvPr id="27652" name="Picture 4" descr="http://super-ogorod.ru/components/com_virtuemart/shop_image/product/31189d7c4dda9fad13e5b521e76af6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643050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233</Words>
  <Application>Microsoft Office PowerPoint</Application>
  <PresentationFormat>Экран (4:3)</PresentationFormat>
  <Paragraphs>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Первенцы весны</vt:lpstr>
      <vt:lpstr>Ещё природа не проснулась, Но сквозь редеющего сна Весну прослышала она, И ей невольно улыбнулась.</vt:lpstr>
      <vt:lpstr>  Как ни хороша зима, но уже в начале марта пытаемся отыскать хоть какие – ни будь маленькие приметы весны. Днём солнце плетёт из снега плетёт ледяное кружево. Льют обильные слёзы сосульки, оплакивают последние дни зимы. С нетерпением мы ждём первых проталин, а вслед за ними появление цветов – подснежников – первых разведчиков весны.</vt:lpstr>
      <vt:lpstr>Плакала Снегурочка, Зиму провожая. Шла за ней печальная, Всем в лесу чужая. Там, где шла и плакала. Трогая берёзы, Выросли подснежники – Снегурочкины  Слёзы.</vt:lpstr>
      <vt:lpstr>Выглянул подснежник в полутьме  лесной – Маленький разведчик, посланный весной. Пусть ещё под снегом сонные луга, Пусть ещё над лесом властвуют снега, Пусть на спящей речке неподвижен лёд. Раз пришёл подснежник, и весна придёт!</vt:lpstr>
      <vt:lpstr>Подснежниками в разных местах называют разные цветы: и голубые,  жёлтые, и белые. Тот цветок, который расцветёт по весне самым первым, и есть подснежник. Первоцветы светолюбивы и потому спешат завершить свои «дела» за 3-4 недели, пока не развились высокие лесные и луговые травы и не распустились листья на деревьях.</vt:lpstr>
      <vt:lpstr>Мать – и - мачеха Ещё снег на полях не растаял, ещё земля не прогрелась, а у мать –и - мачехи цветы распускаются. Кругленькие как солнышко, и весёлые, как солнышко. Появляются в конце марта. Цветы похожи на цветы одуванчика. Мать – и – мачеху легко отличить по листьям. Верхняя поверхность кожистая холодная «мачеха», а нижняя – шерстистя, тёплая «мать».</vt:lpstr>
      <vt:lpstr>Возле ручья, на жёлтом склоне, Листья мать-и-мачехи, словно ладони, Если ты к этому склону придёшь, Если ты к листьям щекой припадёшь,  Мать тебя нежным теплом обогреет, А от мачехи чем – то холодным повеет.</vt:lpstr>
      <vt:lpstr>Ветреница  Ветреница – самое распространённое растение наших апрельских лесов. Как же защищается цветок от замерзания, ведь у него нет ни чешуек, ни волосков.</vt:lpstr>
      <vt:lpstr>Молодой стебелёк ещё будучи в почве, отрастал от верхушки корневища, оказывается согнутым подобно крючку, образуя как бы колено. Этим коленом и пробивается сквозь почву с листвой. Выйдя на поверхность крючок выпрямляется. Листочки тоже защищают ветреницу от холода.</vt:lpstr>
      <vt:lpstr>Медуница Лиловый, красный, голубой Цветёт любимая пчелой, В дубраве медуница. Никто другой  В стране лесной Не может как она весной В три цвета нарядится.</vt:lpstr>
      <vt:lpstr>На мохнатом стебельке медуницы собраны головки розовых , синих и фиолетовых цветочков. Будто на всех не хватило одинаковой окраски. Молодые – розовые, постарше – фиолетовые, а совсем старые – синие. В розовые цветочки заглядывают шмели, пчёлы. Значит есть там нектар. Цветок медуница зовут за медовую дань ранней весной. От холода медуницу спасают волоски на стебле и листьях. Между волосками воздух, он то и спасает растение от замерзания.</vt:lpstr>
      <vt:lpstr>Калужница В начале мая очень много воды от растаявшего снега. Это высокое растение очень любит сырые низкие места, берега прудов, поймы озёр. Очень красива калужница, она похожа на лютик едкий, только крупнее.</vt:lpstr>
      <vt:lpstr>Ландыш  Какой же ты душистый! Какой же ты красивый! Но почему дрожишь ты? Ты что такой пугливый? Тебя я рвать не буду, Не надо мне букета. Ведь ты – лесное чудо! С тобой приходит лето. Тебя не унесу я, Расти себе под елью. Тебя я нарисую В альбоме акварелью.  Золотарёва В.</vt:lpstr>
      <vt:lpstr>Хохлатка Звенят, переговариваясь ручьи, бегут к реке мимо ольхи и ивы. Не скоро ещё ольха и ива оденутся листвой. Но откуда взялся этот чудесный сиреневый цветок под кустами? А это зацвёл подснежник – хохлатка. Цветки у хохлатки совсем небольшие. Собраны в нарядную кисточку. И у каждого цветка, будто небольшой хохолок.</vt:lpstr>
      <vt:lpstr>Гусиный лук  Что за чудо? Звёзды Среди бела дня! Смотрят эти звёзды Прямо на меня Стану я волшебницей Почему бы нет? Вот возьму и звёзды Соберу в букет!  Е.Серова</vt:lpstr>
      <vt:lpstr>Вместо корешка у гусиного лука- луковка величиной с горошину. Поэтому и называют луком, А гусиный, потому что его любят гуси и домашние, и дикие. Да и другие птицы не прочь полакомиться первой зелёной травкой. </vt:lpstr>
      <vt:lpstr>Сон-трава Старуха-Зима, как известно, идет на разные ухищрения, чтобы не дать красавице-Весне вступить в свои права. Действует обычно с верными помощниками – Стужей и Ветром. Вот как-то давно решила Зима вступить в очередной бой с Весной, напустила лютую Стужу на землю. Все цветы испугались и поникли, и только сон-трава гордо выпрямила стебелек и раскрыла свой фиолетовый пушистый цветок. Солнце заметило «сигнал» и согрело землю теплом, открыв тем самым дорогу Весне.  </vt:lpstr>
      <vt:lpstr>Весенние первоцветы стали редкими, исчезающими видами. У разных краёв и государств есть свои подснежники, но над многими из них нависла беда. Они становятся добычей жадных рук продавцов цветов и любителей собирать букеты. Подснежники цветут несколько дней, а сорванные всего несколько часов. Вот и задумайтесь, стоит ли рвать эти чудесные цветы, если стоят они в вазе дома всего один день?</vt:lpstr>
      <vt:lpstr>Вот букет: он брошен вместе с сором. Умирают, сжавшись, лепестки … Это мы срываем без разбора Беззащитные тугие стебельки. Для чего мы рвали их? Не знаю! Быстро вянет нежный первоцвет, Пусто, скучно стало на поляне: Вестников весны там больше нет! Очень просто погубить живое, Ведь подснежники не могут нам сказать: “Наслаждайтесь нашей красотою – Только очень просим нас не рвать!”  (И. Абдулаева) </vt:lpstr>
      <vt:lpstr>- Почему цветы называют подснежниками? - Почему растение назвали  мать-и-мачехой? - Какой первый весенний цветок любят есть гуси? - У какого первоцвета бутоны трёх цветов? - Почему нельзя рвать первоцветы?</vt:lpstr>
      <vt:lpstr> 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Первенцы весны</dc:title>
  <dc:creator>Пользователь</dc:creator>
  <cp:lastModifiedBy>Константин</cp:lastModifiedBy>
  <cp:revision>50</cp:revision>
  <dcterms:created xsi:type="dcterms:W3CDTF">2014-03-25T06:51:07Z</dcterms:created>
  <dcterms:modified xsi:type="dcterms:W3CDTF">2015-04-14T17:27:14Z</dcterms:modified>
</cp:coreProperties>
</file>