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2" r:id="rId3"/>
    <p:sldId id="263" r:id="rId4"/>
    <p:sldId id="264" r:id="rId5"/>
    <p:sldId id="265" r:id="rId6"/>
    <p:sldId id="260" r:id="rId7"/>
    <p:sldId id="277" r:id="rId8"/>
    <p:sldId id="278" r:id="rId9"/>
    <p:sldId id="268" r:id="rId10"/>
    <p:sldId id="267" r:id="rId11"/>
    <p:sldId id="281" r:id="rId12"/>
    <p:sldId id="271" r:id="rId13"/>
    <p:sldId id="269" r:id="rId14"/>
    <p:sldId id="272" r:id="rId15"/>
    <p:sldId id="273" r:id="rId16"/>
    <p:sldId id="279" r:id="rId17"/>
    <p:sldId id="280" r:id="rId18"/>
    <p:sldId id="276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  <a:srgbClr val="5A2781"/>
    <a:srgbClr val="CC66FF"/>
    <a:srgbClr val="AB0043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425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26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3CF635-AE5F-4572-871A-1784367D1ED7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42AF81-0BC7-4CD1-8385-1DC6DB972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EE163D-F998-4BFD-ADA3-5F3ACB5C6C6E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632CA6-F7C9-4A98-BC0B-F968501F6D2D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506064-767E-49EC-A829-E489EF8161C9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9189EC-3504-482B-BA25-FA27B91146E0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41960C-0AC6-422B-BF6A-F541D06BF412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2AF81-0BC7-4CD1-8385-1DC6DB972B8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2124-2241-498F-9CC2-4EBD1E79C4CB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DD7F-54F9-40BE-8892-FA004F7C3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EAF3-FEF2-4BD8-AEA2-3639BF26772C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30F4A-A05E-4AA0-8F7D-FA223C8BC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4D7F-7948-4D66-9714-2BF1F9DEFC15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FA3BA-7EF4-4815-91CA-EB7837FDF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474EF-F9E2-4A2C-B181-262AB660FD82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4F7A-C93A-4F6A-98ED-94EF82740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EC22-E562-4BD6-8303-B2BA1F3E6319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EC307-5FDD-4396-A2FC-3E368F459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B5BF5-806A-404E-AD78-A41BC71483B7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5341-9A7C-4FC1-8476-22F32436B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545B7-53FA-4A17-B9D3-6D1A31B52CCC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FE51-6E10-4865-941F-AF77978FE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9C6F7-EC36-42C2-B0A2-9AD4ED961DF4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A0B56-9BF3-4A57-84F7-CE0774F77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A512B-C800-46A8-91A8-E0CAD5B00478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CCB3-F973-4C06-AF9A-B18DAC22B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985F2-FA16-4B6E-A0E7-819E63865410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2E541-3B80-4BB3-A645-55E387365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A6B6-8408-48E8-B084-5AE0C8362B07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4E62-8588-4BC8-9109-7CA849372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9C611D-4C6F-4FDC-B658-CEE2325C584E}" type="datetimeFigureOut">
              <a:rPr lang="ru-RU"/>
              <a:pPr>
                <a:defRPr/>
              </a:pPr>
              <a:t>05.10.2015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261BF9-8F0E-4E90-94E5-BA9635221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7.gif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850" y="357188"/>
            <a:ext cx="8462963" cy="2495550"/>
          </a:xfrm>
          <a:prstGeom prst="roundRect">
            <a:avLst/>
          </a:prstGeom>
          <a:solidFill>
            <a:srgbClr val="AB0043">
              <a:alpha val="69804"/>
            </a:srgb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46585" y="266699"/>
            <a:ext cx="7167140" cy="2710631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«Развитие</a:t>
            </a:r>
            <a:r>
              <a:rPr lang="en-US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творческого</a:t>
            </a:r>
            <a:r>
              <a:rPr lang="en-US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потенциала дошкольников в процессе приобщения к </a:t>
            </a:r>
            <a:br>
              <a:rPr lang="ru-RU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ручному труду»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Рисунок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3284538"/>
            <a:ext cx="45370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857752" y="4714884"/>
            <a:ext cx="3857652" cy="1571636"/>
          </a:xfrm>
        </p:spPr>
        <p:txBody>
          <a:bodyPr/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Подготовила воспитатель МБДОУ «Детский сад № 16 «Елочка» Осокина Лариса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Африкановна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2015г.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DSC055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76672"/>
            <a:ext cx="5096329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8" descr="DSC055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1"/>
            <a:ext cx="4572000" cy="3423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Основа интеллектуального развития ребенка: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340768"/>
            <a:ext cx="17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фантазия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916832"/>
            <a:ext cx="2396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воображение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492896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мышление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3212976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память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789040"/>
            <a:ext cx="455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желание экспериментировать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4869160"/>
            <a:ext cx="204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изобретать</a:t>
            </a:r>
            <a:endParaRPr lang="ru-RU" dirty="0"/>
          </a:p>
        </p:txBody>
      </p:sp>
      <p:pic>
        <p:nvPicPr>
          <p:cNvPr id="25610" name="Рисунок 10" descr="babochki-9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" y="2205037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SPM_A00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76671"/>
            <a:ext cx="5040560" cy="3854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335.jpg"/>
          <p:cNvPicPr>
            <a:picLocks noChangeAspect="1"/>
          </p:cNvPicPr>
          <p:nvPr/>
        </p:nvPicPr>
        <p:blipFill>
          <a:blip r:embed="rId7" cstate="print"/>
          <a:srcRect l="1963" t="39500" r="9444" b="-11949"/>
          <a:stretch>
            <a:fillRect/>
          </a:stretch>
        </p:blipFill>
        <p:spPr>
          <a:xfrm>
            <a:off x="3743400" y="3545632"/>
            <a:ext cx="5400600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15888"/>
            <a:ext cx="7200900" cy="3587750"/>
          </a:xfrm>
        </p:spPr>
        <p:txBody>
          <a:bodyPr/>
          <a:lstStyle/>
          <a:p>
            <a:r>
              <a:rPr lang="ru-RU" sz="2400" b="1" smtClean="0">
                <a:solidFill>
                  <a:srgbClr val="660066"/>
                </a:solidFill>
                <a:latin typeface="Times New Roman" pitchFamily="18" charset="0"/>
              </a:rPr>
              <a:t>Использование тематического принципа построения занятий позволяет варьировать их в зависимости от умений и навыков детей, добиваться более значительного результата. Такие циклы дают возможность создавать с детьми из разных материалов общие композиции, позволяющие использовать их в оформлении группы.</a:t>
            </a:r>
          </a:p>
        </p:txBody>
      </p:sp>
      <p:pic>
        <p:nvPicPr>
          <p:cNvPr id="4" name="Рисунок 3" descr="DSC05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996952"/>
            <a:ext cx="5148064" cy="386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023.jpg"/>
          <p:cNvPicPr>
            <a:picLocks noChangeAspect="1"/>
          </p:cNvPicPr>
          <p:nvPr/>
        </p:nvPicPr>
        <p:blipFill>
          <a:blip r:embed="rId4" cstate="print"/>
          <a:srcRect l="12200" t="26900" r="8001" b="15351"/>
          <a:stretch>
            <a:fillRect/>
          </a:stretch>
        </p:blipFill>
        <p:spPr>
          <a:xfrm>
            <a:off x="179512" y="3068960"/>
            <a:ext cx="3744416" cy="3613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1-300x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492896"/>
            <a:ext cx="50765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klad_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63688" y="260648"/>
            <a:ext cx="590465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Здравствуй, осень!</a:t>
            </a:r>
          </a:p>
        </p:txBody>
      </p:sp>
      <p:pic>
        <p:nvPicPr>
          <p:cNvPr id="28676" name="Рисунок 5" descr="babochki-98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549275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lion.jpg-300x2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80728"/>
            <a:ext cx="3960440" cy="3854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P_A0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8159">
            <a:off x="4950467" y="878466"/>
            <a:ext cx="4089313" cy="5452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07704" y="188640"/>
            <a:ext cx="518457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Встречаем Новый год!</a:t>
            </a:r>
          </a:p>
        </p:txBody>
      </p:sp>
      <p:pic>
        <p:nvPicPr>
          <p:cNvPr id="6" name="Рисунок 5" descr="DSC05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78428">
            <a:off x="282259" y="830372"/>
            <a:ext cx="4011104" cy="534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5" descr="Изображение 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29836">
            <a:off x="301509" y="946795"/>
            <a:ext cx="4085554" cy="5228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55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72330">
            <a:off x="5196712" y="1001069"/>
            <a:ext cx="3691200" cy="527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Рисунок 7" descr="detia-757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0200" y="4592638"/>
            <a:ext cx="2043113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Изображение 037.jpg"/>
          <p:cNvPicPr>
            <a:picLocks noChangeAspect="1"/>
          </p:cNvPicPr>
          <p:nvPr/>
        </p:nvPicPr>
        <p:blipFill>
          <a:blip r:embed="rId8" cstate="print"/>
          <a:srcRect l="6601" t="3801" r="16400" b="4851"/>
          <a:stretch>
            <a:fillRect/>
          </a:stretch>
        </p:blipFill>
        <p:spPr>
          <a:xfrm>
            <a:off x="3347864" y="0"/>
            <a:ext cx="3096344" cy="4897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P_A0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5717" y="2348880"/>
            <a:ext cx="4032448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5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8051" y="2132856"/>
            <a:ext cx="4224469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55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772816"/>
            <a:ext cx="5280587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27784" y="188640"/>
            <a:ext cx="46085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Цветы для мамы</a:t>
            </a:r>
          </a:p>
        </p:txBody>
      </p:sp>
      <p:pic>
        <p:nvPicPr>
          <p:cNvPr id="30725" name="Рисунок 8" descr="detia-808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260350"/>
            <a:ext cx="17653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P_A038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72816"/>
            <a:ext cx="5292080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DSC056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713317"/>
            <a:ext cx="7848872" cy="6144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559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027.jpg"/>
          <p:cNvPicPr>
            <a:picLocks noChangeAspect="1"/>
          </p:cNvPicPr>
          <p:nvPr/>
        </p:nvPicPr>
        <p:blipFill>
          <a:blip r:embed="rId10" cstate="print"/>
          <a:srcRect l="3801" t="13251" r="6601" b="2751"/>
          <a:stretch>
            <a:fillRect/>
          </a:stretch>
        </p:blipFill>
        <p:spPr bwMode="auto">
          <a:xfrm>
            <a:off x="4356100" y="836613"/>
            <a:ext cx="460851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5" descr="Изображение 04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765175"/>
            <a:ext cx="41052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Loner\Рабочий стол\Лейля\Мастерилка\Изображение 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4392488" cy="38884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Documents and Settings\Loner\Рабочий стол\Лейля\Мастерилка\Изображение 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12776"/>
            <a:ext cx="4392488" cy="388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23728" y="332656"/>
            <a:ext cx="5400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День космонавтики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52985">
            <a:off x="366414" y="627060"/>
            <a:ext cx="25202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Рисунок 8" descr="babochki-107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3789363"/>
            <a:ext cx="1085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9" descr="babochki-10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62113">
            <a:off x="1187450" y="458152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5619">
            <a:off x="613455" y="1388950"/>
            <a:ext cx="5204607" cy="4575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82089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Поделки из пластиковых бутылок</a:t>
            </a:r>
          </a:p>
        </p:txBody>
      </p:sp>
      <p:pic>
        <p:nvPicPr>
          <p:cNvPr id="3" name="Рисунок 2" descr="DSC018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57288">
            <a:off x="-388097" y="1066544"/>
            <a:ext cx="6281608" cy="4913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Содержимое 4" descr="Изображение 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7245"/>
            <a:ext cx="5472608" cy="602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Рисунок 6" descr="ptici-3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404813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P_A02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29095"/>
            <a:ext cx="5868144" cy="602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Рисунок 8" descr="babochki-10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750" y="4941888"/>
            <a:ext cx="1220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96572"/>
            <a:ext cx="9144000" cy="17153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Художественный ручной труд - это творческая работа ребёнка с различными материалами. </a:t>
            </a:r>
          </a:p>
        </p:txBody>
      </p:sp>
      <p:pic>
        <p:nvPicPr>
          <p:cNvPr id="4" name="Picture 3" descr="C:\Users\Matrix\Desktop\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5429288" cy="407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4033" y="94531"/>
            <a:ext cx="7146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«Я хочу  это сделать сам»</a:t>
            </a:r>
          </a:p>
        </p:txBody>
      </p:sp>
      <p:pic>
        <p:nvPicPr>
          <p:cNvPr id="35842" name="Рисунок 4" descr="ХРЮШКА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5" y="4005263"/>
            <a:ext cx="23828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5" descr="babochki-10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83782">
            <a:off x="1795463" y="1403350"/>
            <a:ext cx="7810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785794"/>
            <a:ext cx="438211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ФОТО\лариса2\SAM_1705.JPG"/>
          <p:cNvPicPr>
            <a:picLocks noChangeAspect="1" noChangeArrowheads="1"/>
          </p:cNvPicPr>
          <p:nvPr/>
        </p:nvPicPr>
        <p:blipFill>
          <a:blip r:embed="rId6" cstate="print"/>
          <a:srcRect l="24080" t="19791" r="5468" b="24209"/>
          <a:stretch>
            <a:fillRect/>
          </a:stretch>
        </p:blipFill>
        <p:spPr bwMode="auto">
          <a:xfrm>
            <a:off x="3857620" y="3643314"/>
            <a:ext cx="4714908" cy="280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 descr="detia-73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492375"/>
            <a:ext cx="4824413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75699" y="332656"/>
            <a:ext cx="5968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Georgia" pitchFamily="18" charset="0"/>
              </a:rPr>
              <a:t>Благодарю  за внимание !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Рисунок 4" descr="43131655_34142997_nastroy2i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0"/>
            <a:ext cx="43148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88913"/>
            <a:ext cx="8497887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Творческое объединение «Умелые ручки»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F:\SAM_1389.JPG"/>
          <p:cNvPicPr>
            <a:picLocks noChangeAspect="1" noChangeArrowheads="1"/>
          </p:cNvPicPr>
          <p:nvPr/>
        </p:nvPicPr>
        <p:blipFill>
          <a:blip r:embed="rId3"/>
          <a:srcRect l="34666" t="37500" r="15188" b="11628"/>
          <a:stretch>
            <a:fillRect/>
          </a:stretch>
        </p:blipFill>
        <p:spPr bwMode="auto">
          <a:xfrm>
            <a:off x="1071538" y="1857364"/>
            <a:ext cx="4429156" cy="379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32656"/>
            <a:ext cx="6336704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Развивать творческие способности, фантазию, воображение. Помочь ребенку  проявить свои художественные способности в различных видах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изобразительной и прикладной деятельности.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284984"/>
            <a:ext cx="6534472" cy="196977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Развитие творческих способностей</a:t>
            </a:r>
          </a:p>
          <a:p>
            <a:pPr>
              <a:buFont typeface="Wingdings" pitchFamily="2" charset="2"/>
              <a:buChar char="Ø"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Художественно-эстетическое развитие</a:t>
            </a:r>
          </a:p>
          <a:p>
            <a:pPr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Познавательное развитие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476672"/>
            <a:ext cx="165618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Цель: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2780928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Направления работы: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5373688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совершенствовать художественные навыки в сюжетных работах, соблюдать взаимосвязи между объектами построения.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260648"/>
            <a:ext cx="50415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задачи: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1052513"/>
            <a:ext cx="8677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развивать эстетическое восприятие мира, природы;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825" y="1484313"/>
            <a:ext cx="8893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развивать воображение детей, поддерживая проявления их фантазии, смелости в изложении собственных   замыслов;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825" y="2636838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привлекать  детей к работе с разнообразными материалами;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0825" y="3500438"/>
            <a:ext cx="8137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поощрять создание коллективных работ;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4005263"/>
            <a:ext cx="8893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>
                <a:solidFill>
                  <a:srgbClr val="5A2781"/>
                </a:solidFill>
              </a:rPr>
              <a:t>расширять представления о декоративном искусстве;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825" y="4508500"/>
            <a:ext cx="88931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>
                <a:solidFill>
                  <a:srgbClr val="5A2781"/>
                </a:solidFill>
              </a:rPr>
              <a:t>передавать признаки необычности, сказочности, применяя различные средства выразительности</a:t>
            </a:r>
            <a:r>
              <a:rPr lang="ru-RU" sz="2400" b="1" dirty="0" smtClean="0">
                <a:solidFill>
                  <a:srgbClr val="5A2781"/>
                </a:solidFill>
              </a:rPr>
              <a:t>;</a:t>
            </a:r>
          </a:p>
          <a:p>
            <a:pPr>
              <a:buFont typeface="Wingdings" pitchFamily="2" charset="2"/>
              <a:buChar char="v"/>
            </a:pPr>
            <a:endParaRPr lang="ru-RU" sz="2400" b="1" dirty="0">
              <a:solidFill>
                <a:srgbClr val="5A278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ids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1905323" cy="2978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58616" y="2613397"/>
            <a:ext cx="626469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этап-     изготовление поделок.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4813" y="149076"/>
            <a:ext cx="504055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Этапы работы: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802359" y="813718"/>
            <a:ext cx="734481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этап –  знакомство со свойствами                                                                            </a:t>
            </a:r>
          </a:p>
          <a:p>
            <a:pPr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материалов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5330" y="1747342"/>
            <a:ext cx="7452320" cy="830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 этап- обучение приемам   изготовления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000" dirty="0"/>
          </a:p>
        </p:txBody>
      </p:sp>
      <p:pic>
        <p:nvPicPr>
          <p:cNvPr id="8" name="Рисунок 7" descr="DSC05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3" y="3017204"/>
            <a:ext cx="4469289" cy="384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249613" cy="5721499"/>
          </a:xfrm>
          <a:solidFill>
            <a:srgbClr val="FFCCFF">
              <a:alpha val="60000"/>
            </a:srgbClr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rtlCol="0">
            <a:normAutofit fontScale="85000" lnSpcReduction="2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Принципы построения педагогического процесса.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 простого к сложному.</a:t>
            </a:r>
          </a:p>
          <a:p>
            <a:pPr eaLnBrk="1" hangingPunct="1">
              <a:buFont typeface="Arial" charset="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Системность работ.</a:t>
            </a:r>
          </a:p>
          <a:p>
            <a:pPr eaLnBrk="1" hangingPunct="1">
              <a:buFont typeface="Arial" charset="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Принцип тематических циклов.</a:t>
            </a:r>
          </a:p>
          <a:p>
            <a:pPr eaLnBrk="1" hangingPunct="1">
              <a:buFont typeface="Arial" charset="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Принцип  индивидуального подхода.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714875" y="404664"/>
            <a:ext cx="4286281" cy="5721499"/>
          </a:xfrm>
          <a:solidFill>
            <a:srgbClr val="FFCCFF">
              <a:alpha val="40000"/>
            </a:srgbClr>
          </a:solidFill>
          <a:ln w="28575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rtlCol="0">
            <a:normAutofit fontScale="85000" lnSpcReduction="2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Методы и приемы обучения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1600" b="1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1600" b="1" dirty="0" smtClean="0"/>
          </a:p>
          <a:p>
            <a:pPr eaLnBrk="1" hangingPunct="1">
              <a:buFont typeface="Arial" charset="0"/>
              <a:buNone/>
              <a:defRPr/>
            </a:pPr>
            <a:endParaRPr lang="ru-RU" sz="160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Наглядные :показ педагога, пример, помощь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Словесные (объяснение, описание, поощрение, убеждение, использование скороговорок, пословиц и поговорок).</a:t>
            </a:r>
          </a:p>
          <a:p>
            <a:pPr eaLnBrk="1" hangingPunct="1">
              <a:buFont typeface="Arial" charset="0"/>
              <a:buNone/>
              <a:defRPr/>
            </a:pPr>
            <a:endParaRPr lang="ru-RU" sz="2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Практические (самостоятельное и совместное выполнение поделки).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2393950" y="4035425"/>
            <a:ext cx="4357688" cy="1588"/>
          </a:xfrm>
          <a:prstGeom prst="line">
            <a:avLst/>
          </a:prstGeom>
          <a:ln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kids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717032"/>
            <a:ext cx="1983060" cy="281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3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3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3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Творческий процесс – это чудо. Здесь дети раскрывают свои способности, творят, видят результат труда.</a:t>
            </a:r>
          </a:p>
        </p:txBody>
      </p:sp>
      <p:pic>
        <p:nvPicPr>
          <p:cNvPr id="4" name="Picture 2" descr="D:\ФОТО\лариса\SAM_1379.JPG"/>
          <p:cNvPicPr>
            <a:picLocks noChangeAspect="1" noChangeArrowheads="1"/>
          </p:cNvPicPr>
          <p:nvPr/>
        </p:nvPicPr>
        <p:blipFill>
          <a:blip r:embed="rId3"/>
          <a:srcRect l="7031" t="11458" r="5468" b="11458"/>
          <a:stretch>
            <a:fillRect/>
          </a:stretch>
        </p:blipFill>
        <p:spPr bwMode="auto">
          <a:xfrm>
            <a:off x="357158" y="1142984"/>
            <a:ext cx="484917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Matrix\Desktop\248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786058"/>
            <a:ext cx="3357554" cy="330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Ребенка вводят в мир воображения постепенно. Самый активный участник  деятельности -  взрослый.</a:t>
            </a:r>
          </a:p>
        </p:txBody>
      </p:sp>
      <p:pic>
        <p:nvPicPr>
          <p:cNvPr id="4" name="Picture 2" descr="C:\Users\Matrix\Desktop\373095.jpg"/>
          <p:cNvPicPr>
            <a:picLocks noChangeAspect="1" noChangeArrowheads="1"/>
          </p:cNvPicPr>
          <p:nvPr/>
        </p:nvPicPr>
        <p:blipFill>
          <a:blip r:embed="rId3"/>
          <a:srcRect l="6666" t="23294" r="12488"/>
          <a:stretch>
            <a:fillRect/>
          </a:stretch>
        </p:blipFill>
        <p:spPr bwMode="auto">
          <a:xfrm>
            <a:off x="785786" y="1643050"/>
            <a:ext cx="462483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428868"/>
            <a:ext cx="2643206" cy="325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доступных, легко обрабатываемых материалов дети могут сделать много интересных и полезных вещей. Ребенок проявляет интерес, самостоятельность, инициативу и творчество, что способствует общему интеллектуальному развитию.</a:t>
            </a:r>
          </a:p>
        </p:txBody>
      </p:sp>
      <p:pic>
        <p:nvPicPr>
          <p:cNvPr id="3" name="Содержимое 5" descr="Изображение 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2708920"/>
            <a:ext cx="4422643" cy="3316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Изображение 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4512501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Рисунок 4" descr="detia-68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6275" y="981075"/>
            <a:ext cx="21177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 descr="babochki-10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25584">
            <a:off x="3563938" y="47244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030005343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401</Words>
  <Application>Microsoft Office PowerPoint</Application>
  <PresentationFormat>Экран (4:3)</PresentationFormat>
  <Paragraphs>83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TS030005343</vt:lpstr>
      <vt:lpstr>«Развитие творческого потенциала дошкольников в процессе приобщения к   ручному труду»</vt:lpstr>
      <vt:lpstr>Слайд 2</vt:lpstr>
      <vt:lpstr>Слайд 3</vt:lpstr>
      <vt:lpstr>Слайд 4</vt:lpstr>
      <vt:lpstr>Слайд 5</vt:lpstr>
      <vt:lpstr>Слайд 6</vt:lpstr>
      <vt:lpstr>Творческий процесс – это чудо. Здесь дети раскрывают свои способности, творят, видят результат труда.</vt:lpstr>
      <vt:lpstr>Ребенка вводят в мир воображения постепенно. Самый активный участник  деятельности -  взрослый.</vt:lpstr>
      <vt:lpstr>Слайд 9</vt:lpstr>
      <vt:lpstr>Слайд 10</vt:lpstr>
      <vt:lpstr>Использование тематического принципа построения занятий позволяет варьировать их в зависимости от умений и навыков детей, добиваться более значительного результата. Такие циклы дают возможность создавать с детьми из разных материалов общие композиции, позволяющие использовать их в оформлении группы.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Ольга</dc:creator>
  <cp:lastModifiedBy>Matrix</cp:lastModifiedBy>
  <cp:revision>64</cp:revision>
  <dcterms:created xsi:type="dcterms:W3CDTF">2011-02-20T19:10:55Z</dcterms:created>
  <dcterms:modified xsi:type="dcterms:W3CDTF">2015-10-05T16:46:56Z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TC030005343</vt:lpwstr>
  </property>
</Properties>
</file>